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84" r:id="rId2"/>
    <p:sldId id="257" r:id="rId3"/>
    <p:sldId id="285" r:id="rId4"/>
    <p:sldId id="429" r:id="rId5"/>
    <p:sldId id="477" r:id="rId6"/>
    <p:sldId id="518" r:id="rId7"/>
    <p:sldId id="523" r:id="rId8"/>
    <p:sldId id="524" r:id="rId9"/>
    <p:sldId id="260" r:id="rId10"/>
    <p:sldId id="261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526" r:id="rId20"/>
    <p:sldId id="272" r:id="rId21"/>
    <p:sldId id="527" r:id="rId22"/>
    <p:sldId id="528" r:id="rId23"/>
    <p:sldId id="529" r:id="rId24"/>
    <p:sldId id="530" r:id="rId25"/>
    <p:sldId id="277" r:id="rId26"/>
    <p:sldId id="278" r:id="rId27"/>
    <p:sldId id="279" r:id="rId28"/>
    <p:sldId id="280" r:id="rId29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6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0" name="Shape 25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2" name="Shape 2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/>
          </a:lstStyle>
          <a:p>
            <a:r>
              <a:t>This is how we can finish dribbleCastle!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2" name="Shape 3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1973 the first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466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143000" y="1122362"/>
            <a:ext cx="6858000" cy="2387601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1800"/>
            </a:lvl1pPr>
            <a:lvl2pPr marL="0" indent="342900" algn="ctr">
              <a:buSzTx/>
              <a:buFontTx/>
              <a:buNone/>
              <a:defRPr sz="1800"/>
            </a:lvl2pPr>
            <a:lvl3pPr marL="0" indent="685800" algn="ctr">
              <a:buSzTx/>
              <a:buFontTx/>
              <a:buNone/>
              <a:defRPr sz="1800"/>
            </a:lvl3pPr>
            <a:lvl4pPr marL="0" indent="1028700" algn="ctr">
              <a:buSzTx/>
              <a:buFontTx/>
              <a:buNone/>
              <a:defRPr sz="1800"/>
            </a:lvl4pPr>
            <a:lvl5pPr marL="0" indent="1371600" algn="ctr"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775" y="5920797"/>
            <a:ext cx="908053" cy="906031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extBox 7"/>
          <p:cNvSpPr txBox="1"/>
          <p:nvPr/>
        </p:nvSpPr>
        <p:spPr>
          <a:xfrm>
            <a:off x="2908693" y="6488667"/>
            <a:ext cx="3303760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A6A6A6"/>
                </a:solidFill>
              </a:defRPr>
            </a:lvl1pPr>
          </a:lstStyle>
          <a:p>
            <a:r>
              <a:t>Piech, CS106A, Stanford University</a:t>
            </a:r>
          </a:p>
        </p:txBody>
      </p:sp>
      <p:sp>
        <p:nvSpPr>
          <p:cNvPr id="124" name="Title Text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defTabSz="457200">
              <a:lnSpc>
                <a:spcPct val="100000"/>
              </a:lnSpc>
              <a:defRPr sz="4000" b="1" cap="all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 defTabSz="4572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 defTabSz="4572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 defTabSz="4572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 defTabSz="4572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 defTabSz="4572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775" y="5920797"/>
            <a:ext cx="908053" cy="906031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TextBox 7"/>
          <p:cNvSpPr txBox="1"/>
          <p:nvPr/>
        </p:nvSpPr>
        <p:spPr>
          <a:xfrm>
            <a:off x="2908693" y="6488667"/>
            <a:ext cx="3303760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A6A6A6"/>
                </a:solidFill>
              </a:defRPr>
            </a:lvl1pPr>
          </a:lstStyle>
          <a:p>
            <a:r>
              <a:t>Piech, CS106A, Stanford University</a:t>
            </a:r>
          </a:p>
        </p:txBody>
      </p:sp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>
            <a:lvl1pPr algn="ctr" defTabSz="457200">
              <a:lnSpc>
                <a:spcPct val="100000"/>
              </a:lnSpc>
              <a:defRPr sz="44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 defTabSz="457200">
              <a:lnSpc>
                <a:spcPct val="100000"/>
              </a:lnSpc>
              <a:spcBef>
                <a:spcPts val="600"/>
              </a:spcBef>
              <a:defRPr sz="2800"/>
            </a:lvl1pPr>
            <a:lvl2pPr marL="790575" indent="-333375" defTabSz="457200">
              <a:lnSpc>
                <a:spcPct val="100000"/>
              </a:lnSpc>
              <a:spcBef>
                <a:spcPts val="600"/>
              </a:spcBef>
              <a:buChar char="–"/>
              <a:defRPr sz="2800"/>
            </a:lvl2pPr>
            <a:lvl3pPr marL="1234439" indent="-320039" defTabSz="457200">
              <a:lnSpc>
                <a:spcPct val="100000"/>
              </a:lnSpc>
              <a:spcBef>
                <a:spcPts val="600"/>
              </a:spcBef>
              <a:defRPr sz="2800"/>
            </a:lvl3pPr>
            <a:lvl4pPr marL="1727200" indent="-355600" defTabSz="457200">
              <a:lnSpc>
                <a:spcPct val="100000"/>
              </a:lnSpc>
              <a:spcBef>
                <a:spcPts val="600"/>
              </a:spcBef>
              <a:buChar char="–"/>
              <a:defRPr sz="2800"/>
            </a:lvl4pPr>
            <a:lvl5pPr marL="2184400" indent="-355600" defTabSz="457200">
              <a:lnSpc>
                <a:spcPct val="100000"/>
              </a:lnSpc>
              <a:spcBef>
                <a:spcPts val="600"/>
              </a:spcBef>
              <a:buChar char="»"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775" y="5920797"/>
            <a:ext cx="908053" cy="906031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TextBox 7"/>
          <p:cNvSpPr txBox="1"/>
          <p:nvPr/>
        </p:nvSpPr>
        <p:spPr>
          <a:xfrm>
            <a:off x="2908693" y="6488667"/>
            <a:ext cx="3303760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A6A6A6"/>
                </a:solidFill>
              </a:defRPr>
            </a:lvl1pPr>
          </a:lstStyle>
          <a:p>
            <a:r>
              <a:t>Piech, CS106A, Stanford University</a:t>
            </a:r>
          </a:p>
        </p:txBody>
      </p:sp>
      <p:sp>
        <p:nvSpPr>
          <p:cNvPr id="146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>
            <a:lvl1pPr algn="ctr" defTabSz="457200">
              <a:lnSpc>
                <a:spcPct val="100000"/>
              </a:lnSpc>
              <a:defRPr sz="44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4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 defTabSz="4572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 defTabSz="4572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 defTabSz="4572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 defTabSz="4572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 defTabSz="4572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8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 defTabSz="45720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775" y="5920797"/>
            <a:ext cx="908053" cy="906031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TextBox 7"/>
          <p:cNvSpPr txBox="1"/>
          <p:nvPr/>
        </p:nvSpPr>
        <p:spPr>
          <a:xfrm>
            <a:off x="2908693" y="6488667"/>
            <a:ext cx="3303760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A6A6A6"/>
                </a:solidFill>
              </a:defRPr>
            </a:lvl1pPr>
          </a:lstStyle>
          <a:p>
            <a:r>
              <a:t>Piech, CS106A, Stanford University</a:t>
            </a:r>
          </a:p>
        </p:txBody>
      </p:sp>
      <p:sp>
        <p:nvSpPr>
          <p:cNvPr id="158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>
            <a:lvl1pPr algn="ctr" defTabSz="457200">
              <a:lnSpc>
                <a:spcPct val="100000"/>
              </a:lnSpc>
              <a:defRPr sz="44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775" y="5920797"/>
            <a:ext cx="908053" cy="906031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TextBox 7"/>
          <p:cNvSpPr txBox="1"/>
          <p:nvPr/>
        </p:nvSpPr>
        <p:spPr>
          <a:xfrm>
            <a:off x="2908693" y="6488667"/>
            <a:ext cx="3303760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A6A6A6"/>
                </a:solidFill>
              </a:defRPr>
            </a:lvl1pPr>
          </a:lstStyle>
          <a:p>
            <a:r>
              <a:t>Piech, CS106A, Stanford University</a:t>
            </a:r>
          </a:p>
        </p:txBody>
      </p:sp>
      <p:sp>
        <p:nvSpPr>
          <p:cNvPr id="1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775" y="5920797"/>
            <a:ext cx="908053" cy="906031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TextBox 7"/>
          <p:cNvSpPr txBox="1"/>
          <p:nvPr/>
        </p:nvSpPr>
        <p:spPr>
          <a:xfrm>
            <a:off x="2908693" y="6488667"/>
            <a:ext cx="3303760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A6A6A6"/>
                </a:solidFill>
              </a:defRPr>
            </a:lvl1pPr>
          </a:lstStyle>
          <a:p>
            <a:r>
              <a:t>Piech, CS106A, Stanford University</a:t>
            </a:r>
          </a:p>
        </p:txBody>
      </p:sp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defTabSz="457200">
              <a:lnSpc>
                <a:spcPct val="100000"/>
              </a:lnSpc>
              <a:defRPr sz="2000"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 marL="342900" indent="-342900" defTabSz="457200">
              <a:lnSpc>
                <a:spcPct val="100000"/>
              </a:lnSpc>
              <a:defRPr sz="3200"/>
            </a:lvl1pPr>
            <a:lvl2pPr marL="783771" indent="-326571" defTabSz="457200">
              <a:lnSpc>
                <a:spcPct val="100000"/>
              </a:lnSpc>
              <a:buChar char="–"/>
              <a:defRPr sz="3200"/>
            </a:lvl2pPr>
            <a:lvl3pPr marL="1219200" indent="-304800" defTabSz="457200">
              <a:lnSpc>
                <a:spcPct val="100000"/>
              </a:lnSpc>
              <a:defRPr sz="3200"/>
            </a:lvl3pPr>
            <a:lvl4pPr marL="1737360" indent="-365760" defTabSz="457200">
              <a:lnSpc>
                <a:spcPct val="100000"/>
              </a:lnSpc>
              <a:buChar char="–"/>
              <a:defRPr sz="3200"/>
            </a:lvl4pPr>
            <a:lvl5pPr marL="2194560" indent="-365760" defTabSz="457200">
              <a:lnSpc>
                <a:spcPct val="100000"/>
              </a:lnSpc>
              <a:buChar char="»"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Text Placeholder 3"/>
          <p:cNvSpPr>
            <a:spLocks noGrp="1"/>
          </p:cNvSpPr>
          <p:nvPr>
            <p:ph type="body" sz="half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1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775" y="5920797"/>
            <a:ext cx="908053" cy="906031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TextBox 7"/>
          <p:cNvSpPr txBox="1"/>
          <p:nvPr/>
        </p:nvSpPr>
        <p:spPr>
          <a:xfrm>
            <a:off x="2908693" y="6488667"/>
            <a:ext cx="3303760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A6A6A6"/>
                </a:solidFill>
              </a:defRPr>
            </a:lvl1pPr>
          </a:lstStyle>
          <a:p>
            <a:r>
              <a:t>Piech, CS106A, Stanford University</a:t>
            </a:r>
          </a:p>
        </p:txBody>
      </p:sp>
      <p:sp>
        <p:nvSpPr>
          <p:cNvPr id="189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defTabSz="457200">
              <a:lnSpc>
                <a:spcPct val="100000"/>
              </a:lnSpc>
              <a:defRPr sz="2000"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9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 defTabSz="4572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/>
            </a:lvl1pPr>
            <a:lvl2pPr marL="0" indent="457200" defTabSz="4572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/>
            </a:lvl2pPr>
            <a:lvl3pPr marL="0" indent="914400" defTabSz="4572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 defTabSz="4572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 defTabSz="457200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775" y="5920797"/>
            <a:ext cx="908053" cy="906031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TextBox 7"/>
          <p:cNvSpPr txBox="1"/>
          <p:nvPr/>
        </p:nvSpPr>
        <p:spPr>
          <a:xfrm>
            <a:off x="2908693" y="6488667"/>
            <a:ext cx="3303760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A6A6A6"/>
                </a:solidFill>
              </a:defRPr>
            </a:lvl1pPr>
          </a:lstStyle>
          <a:p>
            <a:r>
              <a:t>Piech, CS106A, Stanford University</a:t>
            </a:r>
          </a:p>
        </p:txBody>
      </p:sp>
      <p:sp>
        <p:nvSpPr>
          <p:cNvPr id="2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775" y="5920797"/>
            <a:ext cx="908053" cy="906031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TextBox 7"/>
          <p:cNvSpPr txBox="1"/>
          <p:nvPr/>
        </p:nvSpPr>
        <p:spPr>
          <a:xfrm>
            <a:off x="2908693" y="6488667"/>
            <a:ext cx="3303760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A6A6A6"/>
                </a:solidFill>
              </a:defRPr>
            </a:lvl1pPr>
          </a:lstStyle>
          <a:p>
            <a:r>
              <a:t>Piech, CS106A, Stanford University</a:t>
            </a:r>
          </a:p>
        </p:txBody>
      </p:sp>
      <p:sp>
        <p:nvSpPr>
          <p:cNvPr id="210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defTabSz="457200">
              <a:lnSpc>
                <a:spcPct val="100000"/>
              </a:lnSpc>
              <a:defRPr sz="3200"/>
            </a:lvl1pPr>
            <a:lvl2pPr marL="783771" indent="-326571" defTabSz="457200">
              <a:lnSpc>
                <a:spcPct val="100000"/>
              </a:lnSpc>
              <a:buChar char="–"/>
              <a:defRPr sz="3200"/>
            </a:lvl2pPr>
            <a:lvl3pPr marL="1219200" indent="-304800" defTabSz="457200">
              <a:lnSpc>
                <a:spcPct val="100000"/>
              </a:lnSpc>
              <a:defRPr sz="3200"/>
            </a:lvl3pPr>
            <a:lvl4pPr marL="1737360" indent="-365760" defTabSz="457200">
              <a:lnSpc>
                <a:spcPct val="100000"/>
              </a:lnSpc>
              <a:buChar char="–"/>
              <a:defRPr sz="3200"/>
            </a:lvl4pPr>
            <a:lvl5pPr marL="2194560" indent="-365760" defTabSz="457200">
              <a:lnSpc>
                <a:spcPct val="100000"/>
              </a:lnSpc>
              <a:buChar char="»"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AutoShape 3"/>
          <p:cNvSpPr/>
          <p:nvPr/>
        </p:nvSpPr>
        <p:spPr>
          <a:xfrm>
            <a:off x="0" y="0"/>
            <a:ext cx="9144000" cy="838200"/>
          </a:xfrm>
          <a:prstGeom prst="roundRect">
            <a:avLst>
              <a:gd name="adj" fmla="val 111"/>
            </a:avLst>
          </a:prstGeom>
          <a:solidFill>
            <a:srgbClr val="C3D69B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93000"/>
              </a:lnSpc>
            </a:pPr>
            <a:endParaRPr/>
          </a:p>
        </p:txBody>
      </p:sp>
      <p:sp>
        <p:nvSpPr>
          <p:cNvPr id="2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85125" y="6530974"/>
            <a:ext cx="206476" cy="190501"/>
          </a:xfrm>
          <a:prstGeom prst="rect">
            <a:avLst/>
          </a:prstGeom>
        </p:spPr>
        <p:txBody>
          <a:bodyPr lIns="0" tIns="0" rIns="0" bIns="0" anchor="b"/>
          <a:lstStyle>
            <a:lvl1pPr defTabSz="914400">
              <a:spcBef>
                <a:spcPts val="500"/>
              </a:spcBef>
              <a:defRPr sz="120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42" name="Title Text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  <a:prstGeom prst="rect">
            <a:avLst/>
          </a:prstGeom>
        </p:spPr>
        <p:txBody>
          <a:bodyPr/>
          <a:lstStyle>
            <a:lvl1pPr algn="ctr" defTabSz="914400">
              <a:lnSpc>
                <a:spcPct val="100000"/>
              </a:lnSpc>
              <a:defRPr sz="4400" b="1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Title Text</a:t>
            </a:r>
          </a:p>
        </p:txBody>
      </p:sp>
      <p:sp>
        <p:nvSpPr>
          <p:cNvPr id="243" name="Body Level One…"/>
          <p:cNvSpPr txBox="1">
            <a:spLocks noGrp="1"/>
          </p:cNvSpPr>
          <p:nvPr>
            <p:ph type="body" idx="1"/>
          </p:nvPr>
        </p:nvSpPr>
        <p:spPr>
          <a:xfrm>
            <a:off x="152400" y="1295400"/>
            <a:ext cx="8839200" cy="5181600"/>
          </a:xfrm>
          <a:prstGeom prst="rect">
            <a:avLst/>
          </a:prstGeom>
        </p:spPr>
        <p:txBody>
          <a:bodyPr/>
          <a:lstStyle>
            <a:lvl1pPr marL="230188" indent="-230188" defTabSz="914400">
              <a:lnSpc>
                <a:spcPct val="100000"/>
              </a:lnSpc>
              <a:spcBef>
                <a:spcPts val="500"/>
              </a:spcBef>
              <a:buFontTx/>
              <a:defRPr sz="2400"/>
            </a:lvl1pPr>
            <a:lvl2pPr marL="592137" indent="-247650" defTabSz="914400">
              <a:lnSpc>
                <a:spcPct val="100000"/>
              </a:lnSpc>
              <a:spcBef>
                <a:spcPts val="500"/>
              </a:spcBef>
              <a:buFontTx/>
              <a:buChar char="–"/>
              <a:defRPr sz="2400"/>
            </a:lvl2pPr>
            <a:lvl3pPr marL="889635" indent="-203835" defTabSz="914400">
              <a:lnSpc>
                <a:spcPct val="100000"/>
              </a:lnSpc>
              <a:spcBef>
                <a:spcPts val="500"/>
              </a:spcBef>
              <a:buFontTx/>
              <a:defRPr sz="2400"/>
            </a:lvl3pPr>
            <a:lvl4pPr marL="1202796" indent="-232833" defTabSz="914400">
              <a:lnSpc>
                <a:spcPct val="100000"/>
              </a:lnSpc>
              <a:spcBef>
                <a:spcPts val="500"/>
              </a:spcBef>
              <a:buFontTx/>
              <a:buChar char="–"/>
              <a:defRPr sz="2400"/>
            </a:lvl4pPr>
            <a:lvl5pPr marL="1563687" indent="-304800" defTabSz="914400">
              <a:lnSpc>
                <a:spcPct val="100000"/>
              </a:lnSpc>
              <a:spcBef>
                <a:spcPts val="500"/>
              </a:spcBef>
              <a:buFontTx/>
              <a:buChar char="»"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623887" y="1709739"/>
            <a:ext cx="7886701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23887" y="4589464"/>
            <a:ext cx="7886701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>
                <a:solidFill>
                  <a:srgbClr val="888888"/>
                </a:solidFill>
              </a:defRPr>
            </a:lvl1pPr>
            <a:lvl2pPr marL="0" indent="342900">
              <a:buSzTx/>
              <a:buFontTx/>
              <a:buNone/>
              <a:defRPr sz="1800">
                <a:solidFill>
                  <a:srgbClr val="888888"/>
                </a:solidFill>
              </a:defRPr>
            </a:lvl2pPr>
            <a:lvl3pPr marL="0" indent="685800">
              <a:buSzTx/>
              <a:buFontTx/>
              <a:buNone/>
              <a:defRPr sz="1800">
                <a:solidFill>
                  <a:srgbClr val="888888"/>
                </a:solidFill>
              </a:defRPr>
            </a:lvl3pPr>
            <a:lvl4pPr marL="0" indent="1028700">
              <a:buSzTx/>
              <a:buFontTx/>
              <a:buNone/>
              <a:defRPr sz="1800">
                <a:solidFill>
                  <a:srgbClr val="888888"/>
                </a:solidFill>
              </a:defRPr>
            </a:lvl4pPr>
            <a:lvl5pPr marL="0" indent="1371600">
              <a:buSzTx/>
              <a:buFontTx/>
              <a:buNone/>
              <a:defRPr sz="18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629841" y="365125"/>
            <a:ext cx="7886701" cy="132556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29841" y="1681163"/>
            <a:ext cx="3868341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1800" b="1"/>
            </a:lvl1pPr>
            <a:lvl2pPr marL="0" indent="342900">
              <a:buSzTx/>
              <a:buFontTx/>
              <a:buNone/>
              <a:defRPr sz="1800" b="1"/>
            </a:lvl2pPr>
            <a:lvl3pPr marL="0" indent="685800">
              <a:buSzTx/>
              <a:buFontTx/>
              <a:buNone/>
              <a:defRPr sz="1800" b="1"/>
            </a:lvl3pPr>
            <a:lvl4pPr marL="0" indent="1028700">
              <a:buSzTx/>
              <a:buFontTx/>
              <a:buNone/>
              <a:defRPr sz="1800" b="1"/>
            </a:lvl4pPr>
            <a:lvl5pPr marL="0" indent="1371600">
              <a:buSzTx/>
              <a:buFontTx/>
              <a:buNone/>
              <a:defRPr sz="18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Marcador de texto 4"/>
          <p:cNvSpPr>
            <a:spLocks noGrp="1"/>
          </p:cNvSpPr>
          <p:nvPr>
            <p:ph type="body" sz="quarter" idx="21"/>
          </p:nvPr>
        </p:nvSpPr>
        <p:spPr>
          <a:xfrm>
            <a:off x="4629150" y="1681163"/>
            <a:ext cx="3887392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18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887391" y="987425"/>
            <a:ext cx="4629151" cy="487362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538842" indent="-195942">
              <a:defRPr sz="2400"/>
            </a:lvl2pPr>
            <a:lvl3pPr marL="914400" indent="-228600">
              <a:defRPr sz="2400"/>
            </a:lvl3pPr>
            <a:lvl4pPr marL="1303019" indent="-274319">
              <a:defRPr sz="2400"/>
            </a:lvl4pPr>
            <a:lvl5pPr marL="1645920" indent="-274320"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629840" y="2057400"/>
            <a:ext cx="2949180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2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83" name="Marcador de posición de imagen 2"/>
          <p:cNvSpPr>
            <a:spLocks noGrp="1"/>
          </p:cNvSpPr>
          <p:nvPr>
            <p:ph type="pic" sz="half" idx="21"/>
          </p:nvPr>
        </p:nvSpPr>
        <p:spPr>
          <a:xfrm>
            <a:off x="3887391" y="987425"/>
            <a:ext cx="4629151" cy="48736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200"/>
            </a:lvl1pPr>
            <a:lvl2pPr marL="0" indent="342900">
              <a:buSzTx/>
              <a:buFontTx/>
              <a:buNone/>
              <a:defRPr sz="1200"/>
            </a:lvl2pPr>
            <a:lvl3pPr marL="0" indent="685800">
              <a:buSzTx/>
              <a:buFontTx/>
              <a:buNone/>
              <a:defRPr sz="1200"/>
            </a:lvl3pPr>
            <a:lvl4pPr marL="0" indent="1028700">
              <a:buSzTx/>
              <a:buFontTx/>
              <a:buNone/>
              <a:defRPr sz="1200"/>
            </a:lvl4pPr>
            <a:lvl5pPr marL="0" indent="1371600">
              <a:buSzTx/>
              <a:buFontTx/>
              <a:buNone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95347" y="6435957"/>
            <a:ext cx="220003" cy="20591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9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2" r:id="rId20"/>
  </p:sldLayoutIdLst>
  <p:transition spd="med"/>
  <p:txStyles>
    <p:titleStyle>
      <a:lvl1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171450" marR="0" indent="-171450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542925" marR="0" indent="-200025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925830" marR="0" indent="-240030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305657" marR="0" indent="-276957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1648557" marR="0" indent="-276957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1991457" marR="0" indent="-276957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2334357" marR="0" indent="-276957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2677257" marR="0" indent="-276957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3020157" marR="0" indent="-276957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tif"/><Relationship Id="rId4" Type="http://schemas.openxmlformats.org/officeDocument/2006/relationships/image" Target="../media/image8.t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tif"/><Relationship Id="rId4" Type="http://schemas.openxmlformats.org/officeDocument/2006/relationships/image" Target="../media/image9.t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tif"/><Relationship Id="rId4" Type="http://schemas.openxmlformats.org/officeDocument/2006/relationships/image" Target="../media/image15.t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"/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864599" y="6530975"/>
            <a:ext cx="127001" cy="1905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</a:t>
            </a:fld>
            <a:endParaRPr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C4EFE528-9F2B-5841-8579-496630EC35C7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1103586"/>
            <a:ext cx="7772400" cy="1481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000000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685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3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altLang="x-none"/>
              <a:t>Breakout</a:t>
            </a:r>
            <a:br>
              <a:rPr lang="en-US" altLang="x-none"/>
            </a:br>
            <a:r>
              <a:rPr lang="en-US" altLang="x-none" sz="3100"/>
              <a:t>Lecture 13, </a:t>
            </a:r>
            <a:r>
              <a:rPr lang="en-US" altLang="x-none" sz="2400"/>
              <a:t>July 8, 2021</a:t>
            </a:r>
            <a:endParaRPr lang="en-US" altLang="x-none" sz="2550" dirty="0"/>
          </a:p>
        </p:txBody>
      </p: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D630D07B-F6D3-0043-A193-90BEF0E72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199" y="3527833"/>
            <a:ext cx="4933602" cy="27978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B8F75B-C52C-124B-AADB-A0320B657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41" y="922501"/>
            <a:ext cx="2088823" cy="26053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6B78D5-089C-434C-AE36-27FCEC2BD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703" y="1707474"/>
            <a:ext cx="1971793" cy="249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55842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864599" y="6530975"/>
            <a:ext cx="127001" cy="190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7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Handle Mouse Movement</a:t>
            </a:r>
          </a:p>
        </p:txBody>
      </p:sp>
      <p:sp>
        <p:nvSpPr>
          <p:cNvPr id="274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52400" y="1295400"/>
            <a:ext cx="8839200" cy="1771184"/>
          </a:xfrm>
          <a:prstGeom prst="rect">
            <a:avLst/>
          </a:prstGeom>
        </p:spPr>
        <p:txBody>
          <a:bodyPr/>
          <a:lstStyle/>
          <a:p>
            <a:r>
              <a:t>Ask to canvas for mouse location and handle it</a:t>
            </a:r>
          </a:p>
          <a:p>
            <a:pPr marL="574675" lvl="1" indent="-230188">
              <a:buChar char="•"/>
            </a:pPr>
            <a:r>
              <a:t>If there are, then we do something.</a:t>
            </a:r>
          </a:p>
          <a:p>
            <a:pPr marL="574675" lvl="1" indent="-230188">
              <a:buChar char="•"/>
            </a:pPr>
            <a:r>
              <a:t>If there are not, we do nothing and check again later.</a:t>
            </a:r>
          </a:p>
        </p:txBody>
      </p:sp>
      <p:sp>
        <p:nvSpPr>
          <p:cNvPr id="275" name="Content Placeholder 2"/>
          <p:cNvSpPr txBox="1"/>
          <p:nvPr/>
        </p:nvSpPr>
        <p:spPr>
          <a:xfrm>
            <a:off x="198120" y="2935075"/>
            <a:ext cx="8747760" cy="3481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30188" indent="-230188" defTabSz="914400">
              <a:lnSpc>
                <a:spcPct val="80000"/>
              </a:lnSpc>
              <a:spcBef>
                <a:spcPts val="500"/>
              </a:spcBef>
              <a:defRPr sz="2200" b="1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while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t>True</a:t>
            </a:r>
            <a:r>
              <a:rPr b="0">
                <a:solidFill>
                  <a:srgbClr val="000000"/>
                </a:solidFill>
              </a:rPr>
              <a:t>:</a:t>
            </a:r>
          </a:p>
          <a:p>
            <a:pPr marL="230188" indent="-230188" defTabSz="914400">
              <a:lnSpc>
                <a:spcPct val="80000"/>
              </a:lnSpc>
              <a:spcBef>
                <a:spcPts val="500"/>
              </a:spcBef>
              <a:defRPr sz="2200">
                <a:latin typeface="Consolas"/>
                <a:ea typeface="Consolas"/>
                <a:cs typeface="Consolas"/>
                <a:sym typeface="Consolas"/>
              </a:defRPr>
            </a:pPr>
            <a:r>
              <a:t>    </a:t>
            </a:r>
            <a:r>
              <a:rPr>
                <a:solidFill>
                  <a:srgbClr val="00B050"/>
                </a:solidFill>
              </a:rPr>
              <a:t># get mouse location</a:t>
            </a:r>
          </a:p>
          <a:p>
            <a:pPr marL="230188" indent="-230188" defTabSz="914400">
              <a:lnSpc>
                <a:spcPct val="80000"/>
              </a:lnSpc>
              <a:spcBef>
                <a:spcPts val="500"/>
              </a:spcBef>
              <a:defRPr sz="2400">
                <a:latin typeface="Consolas"/>
                <a:ea typeface="Consolas"/>
                <a:cs typeface="Consolas"/>
                <a:sym typeface="Consolas"/>
              </a:defRPr>
            </a:pPr>
            <a:r>
              <a:t>    mouse_x = canvas.get_mouse_x()</a:t>
            </a:r>
          </a:p>
          <a:p>
            <a:pPr marL="230188" indent="-230188" defTabSz="914400">
              <a:lnSpc>
                <a:spcPct val="80000"/>
              </a:lnSpc>
              <a:spcBef>
                <a:spcPts val="500"/>
              </a:spcBef>
              <a:defRPr sz="2400">
                <a:latin typeface="Consolas"/>
                <a:ea typeface="Consolas"/>
                <a:cs typeface="Consolas"/>
                <a:sym typeface="Consolas"/>
              </a:defRPr>
            </a:pPr>
            <a:r>
              <a:t>    mouse_y = canvas.get_mouse_y()</a:t>
            </a:r>
          </a:p>
          <a:p>
            <a:pPr marL="230188" indent="-230188" defTabSz="914400">
              <a:lnSpc>
                <a:spcPct val="80000"/>
              </a:lnSpc>
              <a:spcBef>
                <a:spcPts val="500"/>
              </a:spcBef>
              <a:defRPr sz="2200"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 marL="230188" indent="-230188" defTabSz="914400">
              <a:lnSpc>
                <a:spcPct val="80000"/>
              </a:lnSpc>
              <a:spcBef>
                <a:spcPts val="500"/>
              </a:spcBef>
              <a:defRPr sz="2200">
                <a:latin typeface="Consolas"/>
                <a:ea typeface="Consolas"/>
                <a:cs typeface="Consolas"/>
                <a:sym typeface="Consolas"/>
              </a:defRPr>
            </a:pPr>
            <a:r>
              <a:t>    </a:t>
            </a:r>
            <a:r>
              <a:rPr>
                <a:solidFill>
                  <a:srgbClr val="00B050"/>
                </a:solidFill>
              </a:rPr>
              <a:t># do_something</a:t>
            </a:r>
          </a:p>
          <a:p>
            <a:pPr marL="230188" indent="-230188" defTabSz="914400">
              <a:lnSpc>
                <a:spcPct val="80000"/>
              </a:lnSpc>
              <a:spcBef>
                <a:spcPts val="500"/>
              </a:spcBef>
              <a:defRPr sz="2200">
                <a:latin typeface="Consolas"/>
                <a:ea typeface="Consolas"/>
                <a:cs typeface="Consolas"/>
                <a:sym typeface="Consolas"/>
              </a:defRPr>
            </a:pPr>
            <a:r>
              <a:t>    DO_SOMETHING()</a:t>
            </a:r>
          </a:p>
          <a:p>
            <a:pPr marL="230188" indent="-230188" defTabSz="914400">
              <a:lnSpc>
                <a:spcPct val="80000"/>
              </a:lnSpc>
              <a:spcBef>
                <a:spcPts val="500"/>
              </a:spcBef>
              <a:defRPr sz="2200"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 marL="230188" indent="-230188" defTabSz="914400">
              <a:lnSpc>
                <a:spcPct val="80000"/>
              </a:lnSpc>
              <a:spcBef>
                <a:spcPts val="500"/>
              </a:spcBef>
              <a:defRPr sz="2200">
                <a:latin typeface="Consolas"/>
                <a:ea typeface="Consolas"/>
                <a:cs typeface="Consolas"/>
                <a:sym typeface="Consolas"/>
              </a:defRPr>
            </a:pPr>
            <a:r>
              <a:t>    </a:t>
            </a:r>
            <a:r>
              <a:rPr>
                <a:solidFill>
                  <a:srgbClr val="00B050"/>
                </a:solidFill>
              </a:rPr>
              <a:t># update canvas</a:t>
            </a:r>
            <a:r>
              <a:t> </a:t>
            </a:r>
          </a:p>
          <a:p>
            <a:pPr marL="230188" lvl="1" indent="341311" defTabSz="914400">
              <a:lnSpc>
                <a:spcPct val="80000"/>
              </a:lnSpc>
              <a:spcBef>
                <a:spcPts val="500"/>
              </a:spcBef>
              <a:defRPr sz="2200">
                <a:latin typeface="Consolas"/>
                <a:ea typeface="Consolas"/>
                <a:cs typeface="Consolas"/>
                <a:sym typeface="Consolas"/>
              </a:defRPr>
            </a:pPr>
            <a:r>
              <a:t> canvas.update()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" grpId="1" build="p" bldLvl="5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864599" y="6530975"/>
            <a:ext cx="127001" cy="190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8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Handle Mouse Clicks</a:t>
            </a:r>
          </a:p>
        </p:txBody>
      </p:sp>
      <p:sp>
        <p:nvSpPr>
          <p:cNvPr id="285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52400" y="1295400"/>
            <a:ext cx="8839200" cy="1771184"/>
          </a:xfrm>
          <a:prstGeom prst="rect">
            <a:avLst/>
          </a:prstGeom>
        </p:spPr>
        <p:txBody>
          <a:bodyPr/>
          <a:lstStyle/>
          <a:p>
            <a:r>
              <a:t>Ask to canvas for mouse click and handle it</a:t>
            </a:r>
          </a:p>
          <a:p>
            <a:pPr marL="574675" lvl="1" indent="-230188">
              <a:buChar char="•"/>
            </a:pPr>
            <a:r>
              <a:t>If there are, then we do something.</a:t>
            </a:r>
          </a:p>
          <a:p>
            <a:pPr marL="574675" lvl="1" indent="-230188">
              <a:buChar char="•"/>
            </a:pPr>
            <a:r>
              <a:t>If there are not, we do nothing and check again later.</a:t>
            </a:r>
          </a:p>
        </p:txBody>
      </p:sp>
      <p:sp>
        <p:nvSpPr>
          <p:cNvPr id="286" name="Content Placeholder 2"/>
          <p:cNvSpPr txBox="1"/>
          <p:nvPr/>
        </p:nvSpPr>
        <p:spPr>
          <a:xfrm>
            <a:off x="198120" y="2935075"/>
            <a:ext cx="8747760" cy="3077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30188" indent="-230188" defTabSz="914400">
              <a:lnSpc>
                <a:spcPct val="80000"/>
              </a:lnSpc>
              <a:spcBef>
                <a:spcPts val="500"/>
              </a:spcBef>
              <a:defRPr sz="2200" b="1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while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t>True</a:t>
            </a:r>
            <a:r>
              <a:rPr b="0">
                <a:solidFill>
                  <a:srgbClr val="000000"/>
                </a:solidFill>
              </a:rPr>
              <a:t>:</a:t>
            </a:r>
          </a:p>
          <a:p>
            <a:pPr marL="230188" indent="-230188" defTabSz="914400">
              <a:lnSpc>
                <a:spcPct val="80000"/>
              </a:lnSpc>
              <a:spcBef>
                <a:spcPts val="500"/>
              </a:spcBef>
              <a:defRPr sz="2200">
                <a:latin typeface="Consolas"/>
                <a:ea typeface="Consolas"/>
                <a:cs typeface="Consolas"/>
                <a:sym typeface="Consolas"/>
              </a:defRPr>
            </a:pPr>
            <a:r>
              <a:t>    clicks = canvas.get_new_mouse_clicks()</a:t>
            </a:r>
          </a:p>
          <a:p>
            <a:pPr marL="230188" indent="-230188" defTabSz="914400">
              <a:lnSpc>
                <a:spcPct val="80000"/>
              </a:lnSpc>
              <a:spcBef>
                <a:spcPts val="500"/>
              </a:spcBef>
              <a:defRPr sz="2200"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 marL="230188" indent="-230188" defTabSz="914400">
              <a:lnSpc>
                <a:spcPct val="80000"/>
              </a:lnSpc>
              <a:spcBef>
                <a:spcPts val="500"/>
              </a:spcBef>
              <a:defRPr sz="2200">
                <a:latin typeface="Consolas"/>
                <a:ea typeface="Consolas"/>
                <a:cs typeface="Consolas"/>
                <a:sym typeface="Consolas"/>
              </a:defRPr>
            </a:pPr>
            <a:r>
              <a:t>    </a:t>
            </a:r>
            <a:r>
              <a:rPr>
                <a:solidFill>
                  <a:srgbClr val="00B050"/>
                </a:solidFill>
              </a:rPr>
              <a:t># each time the user clicks do something</a:t>
            </a:r>
          </a:p>
          <a:p>
            <a:pPr marL="230188" indent="-230188" defTabSz="914400">
              <a:lnSpc>
                <a:spcPct val="80000"/>
              </a:lnSpc>
              <a:spcBef>
                <a:spcPts val="500"/>
              </a:spcBef>
              <a:defRPr sz="2200">
                <a:latin typeface="Consolas"/>
                <a:ea typeface="Consolas"/>
                <a:cs typeface="Consolas"/>
                <a:sym typeface="Consolas"/>
              </a:defRPr>
            </a:pPr>
            <a:r>
              <a:t>    </a:t>
            </a:r>
            <a:r>
              <a:rPr b="1">
                <a:solidFill>
                  <a:srgbClr val="7030A0"/>
                </a:solidFill>
              </a:rPr>
              <a:t>for</a:t>
            </a:r>
            <a:r>
              <a:t> click </a:t>
            </a:r>
            <a:r>
              <a:rPr b="1">
                <a:solidFill>
                  <a:srgbClr val="7030A0"/>
                </a:solidFill>
              </a:rPr>
              <a:t>in</a:t>
            </a:r>
            <a:r>
              <a:t> clicks:</a:t>
            </a:r>
          </a:p>
          <a:p>
            <a:pPr marL="230188" indent="-230188" defTabSz="914400">
              <a:lnSpc>
                <a:spcPct val="80000"/>
              </a:lnSpc>
              <a:spcBef>
                <a:spcPts val="500"/>
              </a:spcBef>
              <a:defRPr sz="2200">
                <a:latin typeface="Consolas"/>
                <a:ea typeface="Consolas"/>
                <a:cs typeface="Consolas"/>
                <a:sym typeface="Consolas"/>
              </a:defRPr>
            </a:pPr>
            <a:r>
              <a:t>        DO_SOMETHING()</a:t>
            </a:r>
          </a:p>
          <a:p>
            <a:pPr marL="230188" indent="-230188" defTabSz="914400">
              <a:lnSpc>
                <a:spcPct val="80000"/>
              </a:lnSpc>
              <a:spcBef>
                <a:spcPts val="500"/>
              </a:spcBef>
              <a:defRPr sz="2200"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 marL="230188" indent="-230188" defTabSz="914400">
              <a:lnSpc>
                <a:spcPct val="80000"/>
              </a:lnSpc>
              <a:spcBef>
                <a:spcPts val="500"/>
              </a:spcBef>
              <a:defRPr sz="2200">
                <a:latin typeface="Consolas"/>
                <a:ea typeface="Consolas"/>
                <a:cs typeface="Consolas"/>
                <a:sym typeface="Consolas"/>
              </a:defRPr>
            </a:pPr>
            <a:r>
              <a:t>    </a:t>
            </a:r>
            <a:r>
              <a:rPr>
                <a:solidFill>
                  <a:srgbClr val="00B050"/>
                </a:solidFill>
              </a:rPr>
              <a:t># update canvas</a:t>
            </a:r>
            <a:r>
              <a:t> </a:t>
            </a:r>
          </a:p>
          <a:p>
            <a:pPr marL="230188" lvl="1" indent="341311" defTabSz="914400">
              <a:lnSpc>
                <a:spcPct val="80000"/>
              </a:lnSpc>
              <a:spcBef>
                <a:spcPts val="500"/>
              </a:spcBef>
              <a:defRPr sz="2200">
                <a:latin typeface="Consolas"/>
                <a:ea typeface="Consolas"/>
                <a:cs typeface="Consolas"/>
                <a:sym typeface="Consolas"/>
              </a:defRPr>
            </a:pPr>
            <a:r>
              <a:t> canvas.update()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" grpId="1" build="p" bldLvl="5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864599" y="6530975"/>
            <a:ext cx="127001" cy="190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89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490030" cy="45259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SzTx/>
              <a:buNone/>
              <a:defRPr sz="2800"/>
            </a:pPr>
            <a:r>
              <a:t>find_element_at returns the object at this location on the canvas.</a:t>
            </a:r>
          </a:p>
          <a:p>
            <a:pPr marL="0" indent="0">
              <a:buSzTx/>
              <a:buNone/>
              <a:defRPr sz="2200" b="1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buSzTx/>
              <a:buNone/>
              <a:defRPr sz="2200" b="1">
                <a:latin typeface="Courier"/>
                <a:ea typeface="Courier"/>
                <a:cs typeface="Courier"/>
                <a:sym typeface="Courier"/>
              </a:defRPr>
            </a:pPr>
            <a:r>
              <a:t>object_here = canvas.find_element_at(x, y)</a:t>
            </a:r>
          </a:p>
          <a:p>
            <a:pPr marL="0" indent="0">
              <a:buSzTx/>
              <a:buNone/>
              <a:defRPr sz="2200" b="1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</a:t>
            </a:r>
            <a:r>
              <a:rPr>
                <a:solidFill>
                  <a:srgbClr val="000000"/>
                </a:solidFill>
              </a:rPr>
              <a:t> object_here:</a:t>
            </a:r>
          </a:p>
          <a:p>
            <a:pPr marL="0" indent="0">
              <a:buSzTx/>
              <a:buNone/>
              <a:defRPr sz="2200" b="1">
                <a:latin typeface="Courier"/>
                <a:ea typeface="Courier"/>
                <a:cs typeface="Courier"/>
                <a:sym typeface="Courier"/>
              </a:defRPr>
            </a:pPr>
            <a:r>
              <a:t>	</a:t>
            </a:r>
            <a:r>
              <a:rPr>
                <a:solidFill>
                  <a:srgbClr val="00B050"/>
                </a:solidFill>
              </a:rPr>
              <a:t>// do something with object_here</a:t>
            </a:r>
          </a:p>
          <a:p>
            <a:pPr marL="0" indent="0">
              <a:buSzTx/>
              <a:buNone/>
              <a:defRPr sz="2200" b="1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else:</a:t>
            </a:r>
          </a:p>
          <a:p>
            <a:pPr marL="0" indent="0">
              <a:buSzTx/>
              <a:buNone/>
              <a:defRPr sz="2200" b="1">
                <a:latin typeface="Courier"/>
                <a:ea typeface="Courier"/>
                <a:cs typeface="Courier"/>
                <a:sym typeface="Courier"/>
              </a:defRPr>
            </a:pPr>
            <a:r>
              <a:t>	</a:t>
            </a:r>
            <a:r>
              <a:rPr>
                <a:solidFill>
                  <a:srgbClr val="00B050"/>
                </a:solidFill>
              </a:rPr>
              <a:t>// nothing at that location</a:t>
            </a:r>
          </a:p>
        </p:txBody>
      </p:sp>
      <p:sp>
        <p:nvSpPr>
          <p:cNvPr id="290" name="Title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find_element_at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" grpId="1" build="p" bldLvl="5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3955"/>
            <a:ext cx="9144000" cy="5290089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Oval"/>
          <p:cNvSpPr/>
          <p:nvPr/>
        </p:nvSpPr>
        <p:spPr>
          <a:xfrm>
            <a:off x="450257" y="3072642"/>
            <a:ext cx="1848073" cy="941830"/>
          </a:xfrm>
          <a:prstGeom prst="ellipse">
            <a:avLst/>
          </a:prstGeom>
          <a:ln w="50800">
            <a:solidFill>
              <a:srgbClr val="FF2600"/>
            </a:solidFill>
            <a:prstDash val="sysDot"/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96" name="Oval"/>
          <p:cNvSpPr/>
          <p:nvPr/>
        </p:nvSpPr>
        <p:spPr>
          <a:xfrm>
            <a:off x="1816552" y="2356088"/>
            <a:ext cx="1848073" cy="941830"/>
          </a:xfrm>
          <a:prstGeom prst="ellipse">
            <a:avLst/>
          </a:prstGeom>
          <a:ln w="50800">
            <a:solidFill>
              <a:srgbClr val="FF2600"/>
            </a:solidFill>
            <a:prstDash val="sysDot"/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97" name="Oval"/>
          <p:cNvSpPr/>
          <p:nvPr/>
        </p:nvSpPr>
        <p:spPr>
          <a:xfrm>
            <a:off x="3326617" y="1710405"/>
            <a:ext cx="1848073" cy="941830"/>
          </a:xfrm>
          <a:prstGeom prst="ellipse">
            <a:avLst/>
          </a:prstGeom>
          <a:ln w="50800">
            <a:solidFill>
              <a:srgbClr val="FF2600"/>
            </a:solidFill>
            <a:prstDash val="sysDot"/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98" name="Oval"/>
          <p:cNvSpPr/>
          <p:nvPr/>
        </p:nvSpPr>
        <p:spPr>
          <a:xfrm>
            <a:off x="5003310" y="1210521"/>
            <a:ext cx="1848073" cy="941830"/>
          </a:xfrm>
          <a:prstGeom prst="ellipse">
            <a:avLst/>
          </a:prstGeom>
          <a:ln w="50800">
            <a:solidFill>
              <a:srgbClr val="FF2600"/>
            </a:solidFill>
            <a:prstDash val="sysDot"/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" grpId="1" animBg="1" advAuto="0"/>
      <p:bldP spid="296" grpId="2" animBg="1" advAuto="0"/>
      <p:bldP spid="297" grpId="3" animBg="1" advAuto="0"/>
      <p:bldP spid="298" grpId="4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Rectangle 2"/>
          <p:cNvGrpSpPr/>
          <p:nvPr/>
        </p:nvGrpSpPr>
        <p:grpSpPr>
          <a:xfrm>
            <a:off x="990599" y="4038600"/>
            <a:ext cx="7391401" cy="2133601"/>
            <a:chOff x="0" y="0"/>
            <a:chExt cx="7391399" cy="2133600"/>
          </a:xfrm>
        </p:grpSpPr>
        <p:sp>
          <p:nvSpPr>
            <p:cNvPr id="300" name="Rectangle"/>
            <p:cNvSpPr/>
            <p:nvPr/>
          </p:nvSpPr>
          <p:spPr>
            <a:xfrm>
              <a:off x="-1" y="0"/>
              <a:ext cx="7391401" cy="2133601"/>
            </a:xfrm>
            <a:prstGeom prst="rect">
              <a:avLst/>
            </a:prstGeom>
            <a:solidFill>
              <a:srgbClr val="DAE3F3">
                <a:alpha val="60000"/>
              </a:srgbClr>
            </a:solidFill>
            <a:ln w="38100" cap="flat">
              <a:solidFill>
                <a:srgbClr val="0000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4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1" name="Breakout"/>
            <p:cNvSpPr txBox="1"/>
            <p:nvPr/>
          </p:nvSpPr>
          <p:spPr>
            <a:xfrm>
              <a:off x="64769" y="19050"/>
              <a:ext cx="7261860" cy="2095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rmAutofit/>
            </a:bodyPr>
            <a:lstStyle>
              <a:lvl1pPr algn="ctr" defTabSz="914400">
                <a:defRPr sz="4000" b="1"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Breakout</a:t>
              </a:r>
            </a:p>
          </p:txBody>
        </p:sp>
      </p:grpSp>
      <p:pic>
        <p:nvPicPr>
          <p:cNvPr id="30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84" y="411480"/>
            <a:ext cx="8285957" cy="33375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66" y="1779494"/>
            <a:ext cx="4205203" cy="2606041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TextBox 4"/>
          <p:cNvSpPr txBox="1"/>
          <p:nvPr/>
        </p:nvSpPr>
        <p:spPr>
          <a:xfrm>
            <a:off x="1211131" y="826545"/>
            <a:ext cx="1391505" cy="738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t>1972</a:t>
            </a:r>
          </a:p>
        </p:txBody>
      </p:sp>
      <p:sp>
        <p:nvSpPr>
          <p:cNvPr id="307" name="TextBox 5"/>
          <p:cNvSpPr txBox="1"/>
          <p:nvPr/>
        </p:nvSpPr>
        <p:spPr>
          <a:xfrm>
            <a:off x="6383768" y="5492674"/>
            <a:ext cx="1391504" cy="738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t>1976</a:t>
            </a:r>
          </a:p>
        </p:txBody>
      </p:sp>
      <p:pic>
        <p:nvPicPr>
          <p:cNvPr id="308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686" y="2651760"/>
            <a:ext cx="4315994" cy="235204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Picture 4" descr="Picture 4"/>
          <p:cNvPicPr>
            <a:picLocks noChangeAspect="1"/>
          </p:cNvPicPr>
          <p:nvPr/>
        </p:nvPicPr>
        <p:blipFill>
          <a:blip r:embed="rId5"/>
          <a:srcRect l="51500"/>
          <a:stretch>
            <a:fillRect/>
          </a:stretch>
        </p:blipFill>
        <p:spPr>
          <a:xfrm>
            <a:off x="1356406" y="4810501"/>
            <a:ext cx="1813452" cy="21032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4453" y="52205"/>
            <a:ext cx="4205202" cy="22873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" grpId="3" animBg="1" advAuto="0"/>
      <p:bldP spid="306" grpId="2" animBg="1" advAuto="0"/>
      <p:bldP spid="307" grpId="4" animBg="1" advAuto="0"/>
      <p:bldP spid="308" grpId="5" animBg="1" advAuto="0"/>
      <p:bldP spid="309" grpId="1" animBg="1" advAuto="0"/>
      <p:bldP spid="310" grpId="6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Picture 2" descr="Picture 2"/>
          <p:cNvPicPr>
            <a:picLocks noChangeAspect="1"/>
          </p:cNvPicPr>
          <p:nvPr/>
        </p:nvPicPr>
        <p:blipFill>
          <a:blip r:embed="rId2"/>
          <a:srcRect l="3199" r="6134"/>
          <a:stretch>
            <a:fillRect/>
          </a:stretch>
        </p:blipFill>
        <p:spPr>
          <a:xfrm>
            <a:off x="19" y="10"/>
            <a:ext cx="9143981" cy="6857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959" y="4084320"/>
            <a:ext cx="3855721" cy="2570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Picture 4" descr="Picture 4"/>
          <p:cNvPicPr>
            <a:picLocks noChangeAspect="1"/>
          </p:cNvPicPr>
          <p:nvPr/>
        </p:nvPicPr>
        <p:blipFill>
          <a:blip r:embed="rId4"/>
          <a:srcRect l="51500"/>
          <a:stretch>
            <a:fillRect/>
          </a:stretch>
        </p:blipFill>
        <p:spPr>
          <a:xfrm>
            <a:off x="1036319" y="4000500"/>
            <a:ext cx="2463801" cy="285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Picture 6" descr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01092" cy="198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" grpId="1" animBg="1" advAuto="0"/>
      <p:bldP spid="316" grpId="2" animBg="1" advAuto="0"/>
      <p:bldP spid="317" grpId="3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E4E4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0" name="Rectangle 10"/>
          <p:cNvSpPr/>
          <p:nvPr/>
        </p:nvSpPr>
        <p:spPr>
          <a:xfrm>
            <a:off x="4692648" y="480060"/>
            <a:ext cx="4093593" cy="58978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1" name="Rectangle 12"/>
          <p:cNvSpPr/>
          <p:nvPr/>
        </p:nvSpPr>
        <p:spPr>
          <a:xfrm>
            <a:off x="357758" y="480060"/>
            <a:ext cx="4093592" cy="58978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22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497" y="692153"/>
            <a:ext cx="3847339" cy="1923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29" y="909300"/>
            <a:ext cx="3847339" cy="4824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Picture 4" descr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1442" y="3296396"/>
            <a:ext cx="4072592" cy="29534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Title Placeholder 1"/>
          <p:cNvGrpSpPr/>
          <p:nvPr/>
        </p:nvGrpSpPr>
        <p:grpSpPr>
          <a:xfrm>
            <a:off x="0" y="-4387"/>
            <a:ext cx="9144000" cy="740664"/>
            <a:chOff x="0" y="0"/>
            <a:chExt cx="9144000" cy="740663"/>
          </a:xfrm>
        </p:grpSpPr>
        <p:sp>
          <p:nvSpPr>
            <p:cNvPr id="326" name="Rectangle"/>
            <p:cNvSpPr/>
            <p:nvPr/>
          </p:nvSpPr>
          <p:spPr>
            <a:xfrm>
              <a:off x="0" y="0"/>
              <a:ext cx="9144000" cy="740664"/>
            </a:xfrm>
            <a:prstGeom prst="rect">
              <a:avLst/>
            </a:prstGeom>
            <a:solidFill>
              <a:srgbClr val="C3D69B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40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27" name="Requirements"/>
            <p:cNvSpPr txBox="1"/>
            <p:nvPr/>
          </p:nvSpPr>
          <p:spPr>
            <a:xfrm>
              <a:off x="45719" y="27129"/>
              <a:ext cx="9052561" cy="6864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4600"/>
              </a:lvl1pPr>
            </a:lstStyle>
            <a:p>
              <a:r>
                <a:t>Requirements</a:t>
              </a:r>
            </a:p>
          </p:txBody>
        </p:sp>
      </p:grpSp>
      <p:sp>
        <p:nvSpPr>
          <p:cNvPr id="329" name="TextBox 4"/>
          <p:cNvSpPr txBox="1"/>
          <p:nvPr/>
        </p:nvSpPr>
        <p:spPr>
          <a:xfrm>
            <a:off x="385209" y="1255749"/>
            <a:ext cx="5712831" cy="2677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4000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Goal is to break all bricks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SzPct val="100000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Paddle moves left and right across the screen with mouse</a:t>
            </a:r>
          </a:p>
          <a:p>
            <a:pPr>
              <a:buSzPct val="100000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Ball bounces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off 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paddle, wall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 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and the bricks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(breaking them)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3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467" y="1376613"/>
            <a:ext cx="2854732" cy="36362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Title Placeholder 1"/>
          <p:cNvGrpSpPr/>
          <p:nvPr/>
        </p:nvGrpSpPr>
        <p:grpSpPr>
          <a:xfrm>
            <a:off x="0" y="-4387"/>
            <a:ext cx="9144000" cy="740664"/>
            <a:chOff x="0" y="0"/>
            <a:chExt cx="9144000" cy="740663"/>
          </a:xfrm>
        </p:grpSpPr>
        <p:sp>
          <p:nvSpPr>
            <p:cNvPr id="326" name="Rectangle"/>
            <p:cNvSpPr/>
            <p:nvPr/>
          </p:nvSpPr>
          <p:spPr>
            <a:xfrm>
              <a:off x="0" y="0"/>
              <a:ext cx="9144000" cy="740664"/>
            </a:xfrm>
            <a:prstGeom prst="rect">
              <a:avLst/>
            </a:prstGeom>
            <a:solidFill>
              <a:srgbClr val="C3D69B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40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27" name="Requirements"/>
            <p:cNvSpPr txBox="1"/>
            <p:nvPr/>
          </p:nvSpPr>
          <p:spPr>
            <a:xfrm>
              <a:off x="45719" y="27129"/>
              <a:ext cx="9052561" cy="6864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4600"/>
              </a:lvl1pPr>
            </a:lstStyle>
            <a:p>
              <a:r>
                <a:rPr dirty="0"/>
                <a:t>Requirements</a:t>
              </a:r>
            </a:p>
          </p:txBody>
        </p:sp>
      </p:grpSp>
      <p:sp>
        <p:nvSpPr>
          <p:cNvPr id="329" name="TextBox 4"/>
          <p:cNvSpPr txBox="1"/>
          <p:nvPr/>
        </p:nvSpPr>
        <p:spPr>
          <a:xfrm>
            <a:off x="385209" y="1255749"/>
            <a:ext cx="5712831" cy="4893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4000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User has three turns</a:t>
            </a:r>
          </a:p>
          <a:p>
            <a:pPr marL="4000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indent="-400050">
              <a:buSzPct val="100000"/>
              <a:buFontTx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Ball starts in the center and moves towards bottom at random angle</a:t>
            </a:r>
          </a:p>
          <a:p>
            <a:pPr marL="400050" indent="-400050">
              <a:buSzPct val="100000"/>
              <a:buFontTx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Turn is over if ball hits the bottom wall. If turns left, game repeats. If out of turns, game is over and player loses</a:t>
            </a:r>
          </a:p>
          <a:p>
            <a:pPr marL="4000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If all bricks broken, the player wins and game ends!</a:t>
            </a:r>
          </a:p>
          <a:p>
            <a:pPr marL="4000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3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467" y="1376613"/>
            <a:ext cx="2854732" cy="363625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2598052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3955"/>
            <a:ext cx="9144000" cy="5290089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Oval"/>
          <p:cNvSpPr/>
          <p:nvPr/>
        </p:nvSpPr>
        <p:spPr>
          <a:xfrm>
            <a:off x="450257" y="3072642"/>
            <a:ext cx="1848073" cy="941830"/>
          </a:xfrm>
          <a:prstGeom prst="ellipse">
            <a:avLst/>
          </a:prstGeom>
          <a:ln w="50800">
            <a:solidFill>
              <a:srgbClr val="FF2600"/>
            </a:solidFill>
            <a:prstDash val="sysDot"/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7" name="Oval"/>
          <p:cNvSpPr/>
          <p:nvPr/>
        </p:nvSpPr>
        <p:spPr>
          <a:xfrm>
            <a:off x="1816552" y="2356088"/>
            <a:ext cx="1848073" cy="941830"/>
          </a:xfrm>
          <a:prstGeom prst="ellipse">
            <a:avLst/>
          </a:prstGeom>
          <a:ln w="50800">
            <a:solidFill>
              <a:srgbClr val="FF2600"/>
            </a:solidFill>
            <a:prstDash val="sysDot"/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8" name="Oval"/>
          <p:cNvSpPr/>
          <p:nvPr/>
        </p:nvSpPr>
        <p:spPr>
          <a:xfrm>
            <a:off x="3326617" y="1710405"/>
            <a:ext cx="1848073" cy="941830"/>
          </a:xfrm>
          <a:prstGeom prst="ellipse">
            <a:avLst/>
          </a:prstGeom>
          <a:ln w="50800">
            <a:solidFill>
              <a:srgbClr val="FF2600"/>
            </a:solidFill>
            <a:prstDash val="sysDot"/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1" animBg="1" advAuto="0"/>
      <p:bldP spid="257" grpId="2" animBg="1" advAuto="0"/>
      <p:bldP spid="258" grpId="3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Title Placeholder 1"/>
          <p:cNvGrpSpPr/>
          <p:nvPr/>
        </p:nvGrpSpPr>
        <p:grpSpPr>
          <a:xfrm>
            <a:off x="0" y="-4387"/>
            <a:ext cx="9144000" cy="740664"/>
            <a:chOff x="0" y="0"/>
            <a:chExt cx="9144000" cy="740663"/>
          </a:xfrm>
        </p:grpSpPr>
        <p:sp>
          <p:nvSpPr>
            <p:cNvPr id="338" name="Rectangle"/>
            <p:cNvSpPr/>
            <p:nvPr/>
          </p:nvSpPr>
          <p:spPr>
            <a:xfrm>
              <a:off x="0" y="0"/>
              <a:ext cx="9144000" cy="740664"/>
            </a:xfrm>
            <a:prstGeom prst="rect">
              <a:avLst/>
            </a:prstGeom>
            <a:solidFill>
              <a:srgbClr val="C3D69B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40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39" name="Big program. Do it in parts"/>
            <p:cNvSpPr txBox="1"/>
            <p:nvPr/>
          </p:nvSpPr>
          <p:spPr>
            <a:xfrm>
              <a:off x="45719" y="27129"/>
              <a:ext cx="9052561" cy="6864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4600"/>
              </a:lvl1pPr>
            </a:lstStyle>
            <a:p>
              <a:r>
                <a:t>Big program. Do it in parts</a:t>
              </a:r>
            </a:p>
          </p:txBody>
        </p:sp>
      </p:grpSp>
      <p:grpSp>
        <p:nvGrpSpPr>
          <p:cNvPr id="343" name="Oval 4"/>
          <p:cNvGrpSpPr/>
          <p:nvPr/>
        </p:nvGrpSpPr>
        <p:grpSpPr>
          <a:xfrm>
            <a:off x="570190" y="1048870"/>
            <a:ext cx="645458" cy="645459"/>
            <a:chOff x="0" y="0"/>
            <a:chExt cx="645457" cy="645457"/>
          </a:xfrm>
        </p:grpSpPr>
        <p:sp>
          <p:nvSpPr>
            <p:cNvPr id="341" name="Circle"/>
            <p:cNvSpPr/>
            <p:nvPr/>
          </p:nvSpPr>
          <p:spPr>
            <a:xfrm>
              <a:off x="0" y="0"/>
              <a:ext cx="645458" cy="64545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2" name="1"/>
            <p:cNvSpPr txBox="1"/>
            <p:nvPr/>
          </p:nvSpPr>
          <p:spPr>
            <a:xfrm>
              <a:off x="159295" y="126494"/>
              <a:ext cx="326868" cy="3924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r>
                <a:t>1</a:t>
              </a:r>
            </a:p>
          </p:txBody>
        </p:sp>
      </p:grpSp>
      <p:pic>
        <p:nvPicPr>
          <p:cNvPr id="344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" y="1788459"/>
            <a:ext cx="3423689" cy="4908177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Rectangle 10"/>
          <p:cNvSpPr/>
          <p:nvPr/>
        </p:nvSpPr>
        <p:spPr>
          <a:xfrm>
            <a:off x="1498037" y="3966881"/>
            <a:ext cx="443754" cy="3630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4" name="Rectangle 12"/>
          <p:cNvSpPr/>
          <p:nvPr/>
        </p:nvSpPr>
        <p:spPr>
          <a:xfrm>
            <a:off x="1435283" y="5706035"/>
            <a:ext cx="694767" cy="3630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0058208-3135-6A4A-A15F-D34D866F65CD}"/>
              </a:ext>
            </a:extLst>
          </p:cNvPr>
          <p:cNvGrpSpPr/>
          <p:nvPr/>
        </p:nvGrpSpPr>
        <p:grpSpPr>
          <a:xfrm>
            <a:off x="2957567" y="1043317"/>
            <a:ext cx="3423689" cy="5653319"/>
            <a:chOff x="2957567" y="1043317"/>
            <a:chExt cx="3423689" cy="5653319"/>
          </a:xfrm>
        </p:grpSpPr>
        <p:pic>
          <p:nvPicPr>
            <p:cNvPr id="346" name="Picture 7" descr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7567" y="1788459"/>
              <a:ext cx="3423689" cy="4908177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352" name="Oval 9"/>
            <p:cNvGrpSpPr/>
            <p:nvPr/>
          </p:nvGrpSpPr>
          <p:grpSpPr>
            <a:xfrm>
              <a:off x="3570577" y="1043317"/>
              <a:ext cx="645460" cy="645459"/>
              <a:chOff x="0" y="0"/>
              <a:chExt cx="645458" cy="645458"/>
            </a:xfrm>
          </p:grpSpPr>
          <p:sp>
            <p:nvSpPr>
              <p:cNvPr id="350" name="Circle"/>
              <p:cNvSpPr/>
              <p:nvPr/>
            </p:nvSpPr>
            <p:spPr>
              <a:xfrm>
                <a:off x="0" y="0"/>
                <a:ext cx="645458" cy="645458"/>
              </a:xfrm>
              <a:prstGeom prst="ellipse">
                <a:avLst/>
              </a:prstGeom>
              <a:solidFill>
                <a:srgbClr val="FFFFFF"/>
              </a:solidFill>
              <a:ln w="381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1" name="3"/>
              <p:cNvSpPr txBox="1"/>
              <p:nvPr/>
            </p:nvSpPr>
            <p:spPr>
              <a:xfrm>
                <a:off x="159295" y="91898"/>
                <a:ext cx="326868" cy="461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400"/>
                </a:lvl1pPr>
              </a:lstStyle>
              <a:p>
                <a:r>
                  <a:rPr lang="en-US" dirty="0"/>
                  <a:t>2</a:t>
                </a:r>
                <a:endParaRPr dirty="0"/>
              </a:p>
            </p:txBody>
          </p:sp>
        </p:grpSp>
        <p:sp>
          <p:nvSpPr>
            <p:cNvPr id="356" name="Rectangle 14"/>
            <p:cNvSpPr/>
            <p:nvPr/>
          </p:nvSpPr>
          <p:spPr>
            <a:xfrm>
              <a:off x="4354376" y="3899647"/>
              <a:ext cx="694766" cy="363072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7" name="Rectangle 15"/>
            <p:cNvSpPr/>
            <p:nvPr/>
          </p:nvSpPr>
          <p:spPr>
            <a:xfrm>
              <a:off x="4461953" y="5728447"/>
              <a:ext cx="694766" cy="363072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1" name="Oval 19"/>
            <p:cNvSpPr/>
            <p:nvPr/>
          </p:nvSpPr>
          <p:spPr>
            <a:xfrm>
              <a:off x="4063024" y="4657166"/>
              <a:ext cx="134473" cy="134473"/>
            </a:xfrm>
            <a:prstGeom prst="ellipse">
              <a:avLst/>
            </a:prstGeom>
            <a:solidFill>
              <a:srgbClr val="0027FF"/>
            </a:solidFill>
            <a:ln w="12700">
              <a:solidFill>
                <a:srgbClr val="0027FF"/>
              </a:solidFill>
              <a:miter/>
            </a:ln>
          </p:spPr>
          <p:txBody>
            <a:bodyPr lIns="45719" rIns="45719" anchor="ctr"/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2" name="Straight Arrow Connector 21"/>
            <p:cNvSpPr/>
            <p:nvPr/>
          </p:nvSpPr>
          <p:spPr>
            <a:xfrm>
              <a:off x="4224387" y="4858871"/>
              <a:ext cx="779932" cy="1223684"/>
            </a:xfrm>
            <a:prstGeom prst="line">
              <a:avLst/>
            </a:prstGeom>
            <a:ln w="38100">
              <a:solidFill>
                <a:srgbClr val="0027FF"/>
              </a:solidFill>
              <a:miter/>
              <a:tailEnd type="triangle"/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363" name="Straight Arrow Connector 22"/>
            <p:cNvSpPr/>
            <p:nvPr/>
          </p:nvSpPr>
          <p:spPr>
            <a:xfrm flipV="1">
              <a:off x="5049140" y="4428567"/>
              <a:ext cx="896471" cy="1653988"/>
            </a:xfrm>
            <a:prstGeom prst="line">
              <a:avLst/>
            </a:prstGeom>
            <a:ln w="38100">
              <a:solidFill>
                <a:srgbClr val="0027FF"/>
              </a:solidFill>
              <a:miter/>
              <a:tailEnd type="triangle"/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364" name="Straight Arrow Connector 25"/>
            <p:cNvSpPr/>
            <p:nvPr/>
          </p:nvSpPr>
          <p:spPr>
            <a:xfrm flipH="1" flipV="1">
              <a:off x="4331965" y="2209801"/>
              <a:ext cx="1609165" cy="2182907"/>
            </a:xfrm>
            <a:prstGeom prst="line">
              <a:avLst/>
            </a:prstGeom>
            <a:ln w="38100">
              <a:solidFill>
                <a:srgbClr val="0027FF"/>
              </a:solidFill>
              <a:miter/>
              <a:tailEnd type="triangle"/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365" name="Straight Arrow Connector 27"/>
            <p:cNvSpPr/>
            <p:nvPr/>
          </p:nvSpPr>
          <p:spPr>
            <a:xfrm flipH="1">
              <a:off x="3498247" y="2245661"/>
              <a:ext cx="820273" cy="1228165"/>
            </a:xfrm>
            <a:prstGeom prst="line">
              <a:avLst/>
            </a:prstGeom>
            <a:ln w="38100">
              <a:solidFill>
                <a:srgbClr val="0027FF"/>
              </a:solidFill>
              <a:miter/>
              <a:tailEnd type="triangle"/>
            </a:ln>
          </p:spPr>
          <p:txBody>
            <a:bodyPr lIns="45719" rIns="45719"/>
            <a:lstStyle/>
            <a:p>
              <a:endParaRPr/>
            </a:p>
          </p:txBody>
        </p:sp>
      </p:grpSp>
      <p:pic>
        <p:nvPicPr>
          <p:cNvPr id="31" name="Picture 6" descr="Picture 6">
            <a:extLst>
              <a:ext uri="{FF2B5EF4-FFF2-40B4-BE49-F238E27FC236}">
                <a16:creationId xmlns:a16="http://schemas.microsoft.com/office/drawing/2014/main" id="{00E0E207-EB6D-E34F-B6A8-62D433F15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397" y="1788459"/>
            <a:ext cx="3423689" cy="490817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" name="Oval 8">
            <a:extLst>
              <a:ext uri="{FF2B5EF4-FFF2-40B4-BE49-F238E27FC236}">
                <a16:creationId xmlns:a16="http://schemas.microsoft.com/office/drawing/2014/main" id="{B4C6A8D6-CB7D-6B48-BE00-1B5B9C3609FC}"/>
              </a:ext>
            </a:extLst>
          </p:cNvPr>
          <p:cNvGrpSpPr/>
          <p:nvPr/>
        </p:nvGrpSpPr>
        <p:grpSpPr>
          <a:xfrm>
            <a:off x="6561582" y="1043317"/>
            <a:ext cx="645460" cy="645460"/>
            <a:chOff x="0" y="0"/>
            <a:chExt cx="645458" cy="645458"/>
          </a:xfrm>
        </p:grpSpPr>
        <p:sp>
          <p:nvSpPr>
            <p:cNvPr id="33" name="Circle">
              <a:extLst>
                <a:ext uri="{FF2B5EF4-FFF2-40B4-BE49-F238E27FC236}">
                  <a16:creationId xmlns:a16="http://schemas.microsoft.com/office/drawing/2014/main" id="{6B98AE36-ACFB-AB4F-93F9-3DC51FF7BEA2}"/>
                </a:ext>
              </a:extLst>
            </p:cNvPr>
            <p:cNvSpPr/>
            <p:nvPr/>
          </p:nvSpPr>
          <p:spPr>
            <a:xfrm>
              <a:off x="0" y="0"/>
              <a:ext cx="645458" cy="64545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" name="2">
              <a:extLst>
                <a:ext uri="{FF2B5EF4-FFF2-40B4-BE49-F238E27FC236}">
                  <a16:creationId xmlns:a16="http://schemas.microsoft.com/office/drawing/2014/main" id="{A9AD5210-375B-E942-9CE1-8DF2A6B1C169}"/>
                </a:ext>
              </a:extLst>
            </p:cNvPr>
            <p:cNvSpPr txBox="1"/>
            <p:nvPr/>
          </p:nvSpPr>
          <p:spPr>
            <a:xfrm>
              <a:off x="159295" y="91898"/>
              <a:ext cx="326868" cy="461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/>
              </a:lvl1pPr>
            </a:lstStyle>
            <a:p>
              <a:r>
                <a:rPr lang="en-US" dirty="0"/>
                <a:t>3</a:t>
              </a:r>
              <a:endParaRPr dirty="0"/>
            </a:p>
          </p:txBody>
        </p:sp>
      </p:grpSp>
      <p:sp>
        <p:nvSpPr>
          <p:cNvPr id="35" name="Rectangle 13">
            <a:extLst>
              <a:ext uri="{FF2B5EF4-FFF2-40B4-BE49-F238E27FC236}">
                <a16:creationId xmlns:a16="http://schemas.microsoft.com/office/drawing/2014/main" id="{3B3E26EA-C1E2-3D42-9503-59477946D9F7}"/>
              </a:ext>
            </a:extLst>
          </p:cNvPr>
          <p:cNvSpPr/>
          <p:nvPr/>
        </p:nvSpPr>
        <p:spPr>
          <a:xfrm>
            <a:off x="7310135" y="3877235"/>
            <a:ext cx="694766" cy="3630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6" name="Picture 16" descr="Picture 16">
            <a:extLst>
              <a:ext uri="{FF2B5EF4-FFF2-40B4-BE49-F238E27FC236}">
                <a16:creationId xmlns:a16="http://schemas.microsoft.com/office/drawing/2014/main" id="{BC981F8C-C784-CD45-959E-3F098CA2D0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322" t="82283" r="42182" b="14155"/>
          <a:stretch>
            <a:fillRect/>
          </a:stretch>
        </p:blipFill>
        <p:spPr>
          <a:xfrm>
            <a:off x="8067653" y="5818093"/>
            <a:ext cx="564778" cy="174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Picture 17" descr="Picture 17">
            <a:extLst>
              <a:ext uri="{FF2B5EF4-FFF2-40B4-BE49-F238E27FC236}">
                <a16:creationId xmlns:a16="http://schemas.microsoft.com/office/drawing/2014/main" id="{5615B79F-3804-2741-93B0-4A37884F6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066" y="4836459"/>
            <a:ext cx="227107" cy="227107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Rectangle 18">
            <a:extLst>
              <a:ext uri="{FF2B5EF4-FFF2-40B4-BE49-F238E27FC236}">
                <a16:creationId xmlns:a16="http://schemas.microsoft.com/office/drawing/2014/main" id="{0947E8BF-E01F-184A-ABBF-2B07FA7A8364}"/>
              </a:ext>
            </a:extLst>
          </p:cNvPr>
          <p:cNvSpPr/>
          <p:nvPr/>
        </p:nvSpPr>
        <p:spPr>
          <a:xfrm>
            <a:off x="7207042" y="5670175"/>
            <a:ext cx="694766" cy="3630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Title Placeholder 1"/>
          <p:cNvGrpSpPr/>
          <p:nvPr/>
        </p:nvGrpSpPr>
        <p:grpSpPr>
          <a:xfrm>
            <a:off x="0" y="-34163"/>
            <a:ext cx="9144000" cy="800217"/>
            <a:chOff x="0" y="-29776"/>
            <a:chExt cx="9144000" cy="800216"/>
          </a:xfrm>
        </p:grpSpPr>
        <p:sp>
          <p:nvSpPr>
            <p:cNvPr id="326" name="Rectangle"/>
            <p:cNvSpPr/>
            <p:nvPr/>
          </p:nvSpPr>
          <p:spPr>
            <a:xfrm>
              <a:off x="0" y="0"/>
              <a:ext cx="9144000" cy="740664"/>
            </a:xfrm>
            <a:prstGeom prst="rect">
              <a:avLst/>
            </a:prstGeom>
            <a:solidFill>
              <a:srgbClr val="C3D69B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40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27" name="Requirements"/>
            <p:cNvSpPr txBox="1"/>
            <p:nvPr/>
          </p:nvSpPr>
          <p:spPr>
            <a:xfrm>
              <a:off x="45719" y="-29776"/>
              <a:ext cx="9052561" cy="800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4600"/>
              </a:lvl1pPr>
            </a:lstStyle>
            <a:p>
              <a:r>
                <a:rPr lang="en-US" dirty="0"/>
                <a:t>1. Create Bricks</a:t>
              </a:r>
              <a:endParaRPr dirty="0"/>
            </a:p>
          </p:txBody>
        </p:sp>
      </p:grp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DEE46212-B21F-1B43-89BA-C9C84A9A3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679609"/>
            <a:ext cx="9144001" cy="278187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56FD4181-A966-C947-A907-00C3EFE6D701}"/>
              </a:ext>
            </a:extLst>
          </p:cNvPr>
          <p:cNvSpPr txBox="1"/>
          <p:nvPr/>
        </p:nvSpPr>
        <p:spPr>
          <a:xfrm>
            <a:off x="519803" y="940439"/>
            <a:ext cx="8104391" cy="2492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4000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600" dirty="0">
                <a:latin typeface="Calibri" panose="020F0502020204030204" pitchFamily="34" charset="0"/>
                <a:cs typeface="Calibri" panose="020F0502020204030204" pitchFamily="34" charset="0"/>
              </a:rPr>
              <a:t>Number, dimensions and spacing of bricks as constants</a:t>
            </a:r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endParaRPr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600" dirty="0">
                <a:latin typeface="Calibri" panose="020F0502020204030204" pitchFamily="34" charset="0"/>
                <a:cs typeface="Calibri" panose="020F0502020204030204" pitchFamily="34" charset="0"/>
              </a:rPr>
              <a:t>Calculate x coordinate of the first column - so that bricks are centered</a:t>
            </a:r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endParaRPr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600" dirty="0">
                <a:latin typeface="Calibri" panose="020F0502020204030204" pitchFamily="34" charset="0"/>
                <a:cs typeface="Calibri" panose="020F0502020204030204" pitchFamily="34" charset="0"/>
              </a:rPr>
              <a:t>Colors of bricks - red, orange, yellow, green and cyan</a:t>
            </a:r>
          </a:p>
        </p:txBody>
      </p:sp>
    </p:spTree>
    <p:extLst>
      <p:ext uri="{BB962C8B-B14F-4D97-AF65-F5344CB8AC3E}">
        <p14:creationId xmlns:p14="http://schemas.microsoft.com/office/powerpoint/2010/main" val="9898342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bldLvl="5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Title Placeholder 1"/>
          <p:cNvGrpSpPr/>
          <p:nvPr/>
        </p:nvGrpSpPr>
        <p:grpSpPr>
          <a:xfrm>
            <a:off x="0" y="-34163"/>
            <a:ext cx="9144000" cy="800217"/>
            <a:chOff x="0" y="-29776"/>
            <a:chExt cx="9144000" cy="800216"/>
          </a:xfrm>
        </p:grpSpPr>
        <p:sp>
          <p:nvSpPr>
            <p:cNvPr id="326" name="Rectangle"/>
            <p:cNvSpPr/>
            <p:nvPr/>
          </p:nvSpPr>
          <p:spPr>
            <a:xfrm>
              <a:off x="0" y="0"/>
              <a:ext cx="9144000" cy="740664"/>
            </a:xfrm>
            <a:prstGeom prst="rect">
              <a:avLst/>
            </a:prstGeom>
            <a:solidFill>
              <a:srgbClr val="C3D69B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40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27" name="Requirements"/>
            <p:cNvSpPr txBox="1"/>
            <p:nvPr/>
          </p:nvSpPr>
          <p:spPr>
            <a:xfrm>
              <a:off x="45719" y="-29776"/>
              <a:ext cx="9052561" cy="800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4600"/>
              </a:lvl1pPr>
            </a:lstStyle>
            <a:p>
              <a:r>
                <a:rPr lang="en-US" dirty="0"/>
                <a:t>1. Create Bricks</a:t>
              </a:r>
              <a:endParaRPr dirty="0"/>
            </a:p>
          </p:txBody>
        </p:sp>
      </p:grp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DEE46212-B21F-1B43-89BA-C9C84A9A3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679609"/>
            <a:ext cx="9144001" cy="278187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56FD4181-A966-C947-A907-00C3EFE6D701}"/>
              </a:ext>
            </a:extLst>
          </p:cNvPr>
          <p:cNvSpPr txBox="1"/>
          <p:nvPr/>
        </p:nvSpPr>
        <p:spPr>
          <a:xfrm>
            <a:off x="2967742" y="1582238"/>
            <a:ext cx="3208513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buSzPct val="100000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2800" b="1" dirty="0">
                <a:solidFill>
                  <a:srgbClr val="003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you decompose this even further?</a:t>
            </a:r>
            <a:endParaRPr sz="2800" b="1" dirty="0">
              <a:solidFill>
                <a:srgbClr val="003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1137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bldLvl="5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Title Placeholder 1"/>
          <p:cNvGrpSpPr/>
          <p:nvPr/>
        </p:nvGrpSpPr>
        <p:grpSpPr>
          <a:xfrm>
            <a:off x="0" y="-34163"/>
            <a:ext cx="9144000" cy="800217"/>
            <a:chOff x="0" y="-29776"/>
            <a:chExt cx="9144000" cy="800216"/>
          </a:xfrm>
        </p:grpSpPr>
        <p:sp>
          <p:nvSpPr>
            <p:cNvPr id="326" name="Rectangle"/>
            <p:cNvSpPr/>
            <p:nvPr/>
          </p:nvSpPr>
          <p:spPr>
            <a:xfrm>
              <a:off x="0" y="0"/>
              <a:ext cx="9144000" cy="740664"/>
            </a:xfrm>
            <a:prstGeom prst="rect">
              <a:avLst/>
            </a:prstGeom>
            <a:solidFill>
              <a:srgbClr val="C3D69B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40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27" name="Requirements"/>
            <p:cNvSpPr txBox="1"/>
            <p:nvPr/>
          </p:nvSpPr>
          <p:spPr>
            <a:xfrm>
              <a:off x="45719" y="-29776"/>
              <a:ext cx="9052561" cy="800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4600"/>
              </a:lvl1pPr>
            </a:lstStyle>
            <a:p>
              <a:r>
                <a:rPr lang="en-US" dirty="0"/>
                <a:t>2. Add a bouncing ball</a:t>
              </a:r>
              <a:endParaRPr dirty="0"/>
            </a:p>
          </p:txBody>
        </p:sp>
      </p:grpSp>
      <p:sp>
        <p:nvSpPr>
          <p:cNvPr id="8" name="TextBox 4">
            <a:extLst>
              <a:ext uri="{FF2B5EF4-FFF2-40B4-BE49-F238E27FC236}">
                <a16:creationId xmlns:a16="http://schemas.microsoft.com/office/drawing/2014/main" id="{56FD4181-A966-C947-A907-00C3EFE6D701}"/>
              </a:ext>
            </a:extLst>
          </p:cNvPr>
          <p:cNvSpPr txBox="1"/>
          <p:nvPr/>
        </p:nvSpPr>
        <p:spPr>
          <a:xfrm>
            <a:off x="458215" y="1092792"/>
            <a:ext cx="4420059" cy="4909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4000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Create ball in center</a:t>
            </a:r>
          </a:p>
          <a:p>
            <a:pPr marL="4000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Keep track of velocity of ball</a:t>
            </a:r>
          </a:p>
          <a:p>
            <a:pPr lvl="2" indent="457200">
              <a:lnSpc>
                <a:spcPts val="3900"/>
              </a:lnSpc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2000" dirty="0" err="1"/>
              <a:t>change_x</a:t>
            </a:r>
            <a:r>
              <a:rPr lang="en-US" sz="2000" dirty="0"/>
              <a:t> = 10</a:t>
            </a:r>
          </a:p>
          <a:p>
            <a:pPr lvl="2" indent="457200">
              <a:lnSpc>
                <a:spcPts val="3900"/>
              </a:lnSpc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2000" dirty="0" err="1"/>
              <a:t>change_y</a:t>
            </a:r>
            <a:r>
              <a:rPr lang="en-US" sz="2000" dirty="0"/>
              <a:t> = 10</a:t>
            </a:r>
          </a:p>
          <a:p>
            <a:pPr marL="4000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Get ball to bounce around, ignoring bricks + paddle</a:t>
            </a:r>
          </a:p>
          <a:p>
            <a:pPr marL="4000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What happens to velocity when ball bounces?</a:t>
            </a:r>
          </a:p>
          <a:p>
            <a:pPr marL="4000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4A9837B-94E2-4D48-BF08-3DE81E612026}"/>
              </a:ext>
            </a:extLst>
          </p:cNvPr>
          <p:cNvGrpSpPr/>
          <p:nvPr/>
        </p:nvGrpSpPr>
        <p:grpSpPr>
          <a:xfrm>
            <a:off x="5332904" y="1292234"/>
            <a:ext cx="3423689" cy="4908177"/>
            <a:chOff x="2957567" y="1788459"/>
            <a:chExt cx="3423689" cy="4908177"/>
          </a:xfrm>
        </p:grpSpPr>
        <p:pic>
          <p:nvPicPr>
            <p:cNvPr id="10" name="Picture 7" descr="Picture 7">
              <a:extLst>
                <a:ext uri="{FF2B5EF4-FFF2-40B4-BE49-F238E27FC236}">
                  <a16:creationId xmlns:a16="http://schemas.microsoft.com/office/drawing/2014/main" id="{86AA6172-DF14-FB4F-A9F3-E0F19FF05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7567" y="1788459"/>
              <a:ext cx="3423689" cy="490817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C9918E68-3B96-034A-850F-A9AFFCF881E0}"/>
                </a:ext>
              </a:extLst>
            </p:cNvPr>
            <p:cNvSpPr/>
            <p:nvPr/>
          </p:nvSpPr>
          <p:spPr>
            <a:xfrm>
              <a:off x="4354376" y="3899647"/>
              <a:ext cx="694766" cy="363072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" name="Rectangle 15">
              <a:extLst>
                <a:ext uri="{FF2B5EF4-FFF2-40B4-BE49-F238E27FC236}">
                  <a16:creationId xmlns:a16="http://schemas.microsoft.com/office/drawing/2014/main" id="{8AAD52DC-92E3-5646-AE1D-A6B3699D9C8F}"/>
                </a:ext>
              </a:extLst>
            </p:cNvPr>
            <p:cNvSpPr/>
            <p:nvPr/>
          </p:nvSpPr>
          <p:spPr>
            <a:xfrm>
              <a:off x="4461953" y="5728447"/>
              <a:ext cx="694766" cy="363072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" name="Oval 19">
              <a:extLst>
                <a:ext uri="{FF2B5EF4-FFF2-40B4-BE49-F238E27FC236}">
                  <a16:creationId xmlns:a16="http://schemas.microsoft.com/office/drawing/2014/main" id="{7847BC13-FDF1-E04B-A6BE-EB503644F0D9}"/>
                </a:ext>
              </a:extLst>
            </p:cNvPr>
            <p:cNvSpPr/>
            <p:nvPr/>
          </p:nvSpPr>
          <p:spPr>
            <a:xfrm>
              <a:off x="4063024" y="4657166"/>
              <a:ext cx="134473" cy="134473"/>
            </a:xfrm>
            <a:prstGeom prst="ellipse">
              <a:avLst/>
            </a:prstGeom>
            <a:solidFill>
              <a:srgbClr val="0027FF"/>
            </a:solidFill>
            <a:ln w="12700">
              <a:solidFill>
                <a:srgbClr val="0027FF"/>
              </a:solidFill>
              <a:miter/>
            </a:ln>
          </p:spPr>
          <p:txBody>
            <a:bodyPr lIns="45719" rIns="45719" anchor="ctr"/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" name="Straight Arrow Connector 21">
              <a:extLst>
                <a:ext uri="{FF2B5EF4-FFF2-40B4-BE49-F238E27FC236}">
                  <a16:creationId xmlns:a16="http://schemas.microsoft.com/office/drawing/2014/main" id="{3F5DC6B8-46A2-B54E-83E0-72412934A749}"/>
                </a:ext>
              </a:extLst>
            </p:cNvPr>
            <p:cNvSpPr/>
            <p:nvPr/>
          </p:nvSpPr>
          <p:spPr>
            <a:xfrm>
              <a:off x="4224387" y="4858871"/>
              <a:ext cx="779932" cy="1223684"/>
            </a:xfrm>
            <a:prstGeom prst="line">
              <a:avLst/>
            </a:prstGeom>
            <a:ln w="38100">
              <a:solidFill>
                <a:srgbClr val="0027FF"/>
              </a:solidFill>
              <a:miter/>
              <a:tailEnd type="triangle"/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16" name="Straight Arrow Connector 22">
              <a:extLst>
                <a:ext uri="{FF2B5EF4-FFF2-40B4-BE49-F238E27FC236}">
                  <a16:creationId xmlns:a16="http://schemas.microsoft.com/office/drawing/2014/main" id="{F12274B1-4D88-E84C-80F0-CB74E54F73BA}"/>
                </a:ext>
              </a:extLst>
            </p:cNvPr>
            <p:cNvSpPr/>
            <p:nvPr/>
          </p:nvSpPr>
          <p:spPr>
            <a:xfrm flipV="1">
              <a:off x="5049140" y="4428567"/>
              <a:ext cx="896471" cy="1653988"/>
            </a:xfrm>
            <a:prstGeom prst="line">
              <a:avLst/>
            </a:prstGeom>
            <a:ln w="38100">
              <a:solidFill>
                <a:srgbClr val="0027FF"/>
              </a:solidFill>
              <a:miter/>
              <a:tailEnd type="triangle"/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17" name="Straight Arrow Connector 25">
              <a:extLst>
                <a:ext uri="{FF2B5EF4-FFF2-40B4-BE49-F238E27FC236}">
                  <a16:creationId xmlns:a16="http://schemas.microsoft.com/office/drawing/2014/main" id="{E324F4C3-6059-144D-B360-F6F36C5BCA99}"/>
                </a:ext>
              </a:extLst>
            </p:cNvPr>
            <p:cNvSpPr/>
            <p:nvPr/>
          </p:nvSpPr>
          <p:spPr>
            <a:xfrm flipH="1" flipV="1">
              <a:off x="4331965" y="2209801"/>
              <a:ext cx="1609165" cy="2182907"/>
            </a:xfrm>
            <a:prstGeom prst="line">
              <a:avLst/>
            </a:prstGeom>
            <a:ln w="38100">
              <a:solidFill>
                <a:srgbClr val="0027FF"/>
              </a:solidFill>
              <a:miter/>
              <a:tailEnd type="triangle"/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18" name="Straight Arrow Connector 27">
              <a:extLst>
                <a:ext uri="{FF2B5EF4-FFF2-40B4-BE49-F238E27FC236}">
                  <a16:creationId xmlns:a16="http://schemas.microsoft.com/office/drawing/2014/main" id="{4B72CB6B-57A3-174E-85C6-B379FBA0F709}"/>
                </a:ext>
              </a:extLst>
            </p:cNvPr>
            <p:cNvSpPr/>
            <p:nvPr/>
          </p:nvSpPr>
          <p:spPr>
            <a:xfrm flipH="1">
              <a:off x="3498247" y="2245661"/>
              <a:ext cx="820273" cy="1228165"/>
            </a:xfrm>
            <a:prstGeom prst="line">
              <a:avLst/>
            </a:prstGeom>
            <a:ln w="38100">
              <a:solidFill>
                <a:srgbClr val="0027FF"/>
              </a:solidFill>
              <a:miter/>
              <a:tailEnd type="triangle"/>
            </a:ln>
          </p:spPr>
          <p:txBody>
            <a:bodyPr lIns="45719" rIns="45719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447647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bldLvl="5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Title Placeholder 1"/>
          <p:cNvGrpSpPr/>
          <p:nvPr/>
        </p:nvGrpSpPr>
        <p:grpSpPr>
          <a:xfrm>
            <a:off x="0" y="-34163"/>
            <a:ext cx="9144000" cy="800217"/>
            <a:chOff x="0" y="-29776"/>
            <a:chExt cx="9144000" cy="800216"/>
          </a:xfrm>
        </p:grpSpPr>
        <p:sp>
          <p:nvSpPr>
            <p:cNvPr id="326" name="Rectangle"/>
            <p:cNvSpPr/>
            <p:nvPr/>
          </p:nvSpPr>
          <p:spPr>
            <a:xfrm>
              <a:off x="0" y="0"/>
              <a:ext cx="9144000" cy="740664"/>
            </a:xfrm>
            <a:prstGeom prst="rect">
              <a:avLst/>
            </a:prstGeom>
            <a:solidFill>
              <a:srgbClr val="C3D69B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40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27" name="Requirements"/>
            <p:cNvSpPr txBox="1"/>
            <p:nvPr/>
          </p:nvSpPr>
          <p:spPr>
            <a:xfrm>
              <a:off x="45719" y="-29776"/>
              <a:ext cx="9052561" cy="800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4600"/>
              </a:lvl1pPr>
            </a:lstStyle>
            <a:p>
              <a:r>
                <a:rPr lang="en-US" dirty="0"/>
                <a:t>3. Add the paddle</a:t>
              </a:r>
              <a:endParaRPr dirty="0"/>
            </a:p>
          </p:txBody>
        </p:sp>
      </p:grpSp>
      <p:sp>
        <p:nvSpPr>
          <p:cNvPr id="8" name="TextBox 4">
            <a:extLst>
              <a:ext uri="{FF2B5EF4-FFF2-40B4-BE49-F238E27FC236}">
                <a16:creationId xmlns:a16="http://schemas.microsoft.com/office/drawing/2014/main" id="{56FD4181-A966-C947-A907-00C3EFE6D701}"/>
              </a:ext>
            </a:extLst>
          </p:cNvPr>
          <p:cNvSpPr txBox="1"/>
          <p:nvPr/>
        </p:nvSpPr>
        <p:spPr>
          <a:xfrm>
            <a:off x="458214" y="1092792"/>
            <a:ext cx="5205439" cy="270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4000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Paddle is a filled rectangle</a:t>
            </a:r>
          </a:p>
          <a:p>
            <a:pPr marL="4000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Need to make </a:t>
            </a:r>
            <a:r>
              <a:rPr lang="en-US" sz="2600" b="1" dirty="0">
                <a:latin typeface="Calibri" panose="020F0502020204030204" pitchFamily="34" charset="0"/>
                <a:cs typeface="Calibri" panose="020F0502020204030204" pitchFamily="34" charset="0"/>
              </a:rPr>
              <a:t>center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of paddle track the mouse</a:t>
            </a:r>
          </a:p>
          <a:p>
            <a:pPr marL="4000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SzPct val="100000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2000" dirty="0">
                <a:sym typeface="Menlo Regular"/>
              </a:rPr>
              <a:t> 	</a:t>
            </a:r>
            <a:r>
              <a:rPr lang="en-US" sz="2000" dirty="0" err="1">
                <a:sym typeface="Menlo Regular"/>
              </a:rPr>
              <a:t>mouse_x</a:t>
            </a:r>
            <a:r>
              <a:rPr lang="en-US" sz="2000" dirty="0">
                <a:sym typeface="Menlo Regular"/>
              </a:rPr>
              <a:t> = </a:t>
            </a:r>
            <a:r>
              <a:rPr lang="en-US" sz="2000" dirty="0" err="1">
                <a:sym typeface="Menlo Regular"/>
              </a:rPr>
              <a:t>canvas.get_mouse_x</a:t>
            </a:r>
            <a:r>
              <a:rPr lang="en-US" sz="2000" dirty="0">
                <a:sym typeface="Menlo Regular"/>
              </a:rPr>
              <a:t>() </a:t>
            </a:r>
            <a:br>
              <a:rPr lang="en-US" sz="2400" dirty="0">
                <a:sym typeface="Menlo Regular"/>
              </a:rPr>
            </a:b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Are Claw Machines Rigged? – The Predator">
            <a:extLst>
              <a:ext uri="{FF2B5EF4-FFF2-40B4-BE49-F238E27FC236}">
                <a16:creationId xmlns:a16="http://schemas.microsoft.com/office/drawing/2014/main" id="{FC0CD4AA-392A-614B-9D26-9265BB656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732" y="2059744"/>
            <a:ext cx="2409241" cy="1806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CF5D3A4-E82A-E44D-8636-330C7182765E}"/>
              </a:ext>
            </a:extLst>
          </p:cNvPr>
          <p:cNvSpPr/>
          <p:nvPr/>
        </p:nvSpPr>
        <p:spPr>
          <a:xfrm>
            <a:off x="7010399" y="3485404"/>
            <a:ext cx="714704" cy="298320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271017-B5D8-6D42-9076-7308C121529F}"/>
              </a:ext>
            </a:extLst>
          </p:cNvPr>
          <p:cNvSpPr txBox="1"/>
          <p:nvPr/>
        </p:nvSpPr>
        <p:spPr>
          <a:xfrm>
            <a:off x="6957847" y="3342554"/>
            <a:ext cx="1115047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Paddle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03449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bldLvl="5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Title Placeholder 1"/>
          <p:cNvGrpSpPr/>
          <p:nvPr/>
        </p:nvGrpSpPr>
        <p:grpSpPr>
          <a:xfrm>
            <a:off x="0" y="-34163"/>
            <a:ext cx="9144000" cy="800217"/>
            <a:chOff x="0" y="-29776"/>
            <a:chExt cx="9144000" cy="800216"/>
          </a:xfrm>
        </p:grpSpPr>
        <p:sp>
          <p:nvSpPr>
            <p:cNvPr id="393" name="Rectangle"/>
            <p:cNvSpPr/>
            <p:nvPr/>
          </p:nvSpPr>
          <p:spPr>
            <a:xfrm>
              <a:off x="0" y="0"/>
              <a:ext cx="9144000" cy="740664"/>
            </a:xfrm>
            <a:prstGeom prst="rect">
              <a:avLst/>
            </a:prstGeom>
            <a:solidFill>
              <a:srgbClr val="C3D69B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40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94" name="Part 4 - Check for collision"/>
            <p:cNvSpPr txBox="1"/>
            <p:nvPr/>
          </p:nvSpPr>
          <p:spPr>
            <a:xfrm>
              <a:off x="45719" y="-29776"/>
              <a:ext cx="9052561" cy="800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4600"/>
              </a:lvl1pPr>
            </a:lstStyle>
            <a:p>
              <a:r>
                <a:rPr dirty="0"/>
                <a:t>4</a:t>
              </a:r>
              <a:r>
                <a:rPr lang="en-US" dirty="0"/>
                <a:t>.</a:t>
              </a:r>
              <a:r>
                <a:rPr dirty="0"/>
                <a:t> Check for collision</a:t>
              </a:r>
            </a:p>
          </p:txBody>
        </p:sp>
      </p:grpSp>
      <p:sp>
        <p:nvSpPr>
          <p:cNvPr id="396" name="TextBox 4"/>
          <p:cNvSpPr txBox="1"/>
          <p:nvPr/>
        </p:nvSpPr>
        <p:spPr>
          <a:xfrm>
            <a:off x="3330735" y="856356"/>
            <a:ext cx="5391028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4000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endParaRPr/>
          </a:p>
        </p:txBody>
      </p:sp>
      <p:pic>
        <p:nvPicPr>
          <p:cNvPr id="39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358" y="3624314"/>
            <a:ext cx="2084614" cy="3182659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TextBox 4"/>
          <p:cNvSpPr txBox="1"/>
          <p:nvPr/>
        </p:nvSpPr>
        <p:spPr>
          <a:xfrm>
            <a:off x="422237" y="856356"/>
            <a:ext cx="8299526" cy="2677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457200" lvl="1" indent="0">
              <a:buSzPct val="100000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Did ball collide with another object in the window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57250" lvl="1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buSzPct val="100000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buSzPct val="100000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  <a:r>
              <a:rPr b="1" dirty="0" err="1">
                <a:latin typeface="Calibri" panose="020F0502020204030204" pitchFamily="34" charset="0"/>
                <a:cs typeface="Calibri" panose="020F0502020204030204" pitchFamily="34" charset="0"/>
              </a:rPr>
              <a:t>canvas.find_overallapping</a:t>
            </a:r>
            <a:r>
              <a:rPr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(x1, y1, x2, y2)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buSzPct val="100000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buSzPct val="100000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eturn list of objects over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lapp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ing with rectangle whose upper left is (x1, y1) and bottom right is (x2, y2)</a:t>
            </a:r>
          </a:p>
        </p:txBody>
      </p:sp>
      <p:pic>
        <p:nvPicPr>
          <p:cNvPr id="39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965" y="4049312"/>
            <a:ext cx="4706129" cy="17052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8" grpId="1" build="p" bldLvl="5" animBg="1" advAuto="0"/>
      <p:bldP spid="399" grpId="2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Title Placeholder 1"/>
          <p:cNvGrpSpPr/>
          <p:nvPr/>
        </p:nvGrpSpPr>
        <p:grpSpPr>
          <a:xfrm>
            <a:off x="0" y="-4387"/>
            <a:ext cx="9144000" cy="740664"/>
            <a:chOff x="0" y="0"/>
            <a:chExt cx="9144000" cy="740663"/>
          </a:xfrm>
        </p:grpSpPr>
        <p:sp>
          <p:nvSpPr>
            <p:cNvPr id="401" name="Rectangle"/>
            <p:cNvSpPr/>
            <p:nvPr/>
          </p:nvSpPr>
          <p:spPr>
            <a:xfrm>
              <a:off x="0" y="0"/>
              <a:ext cx="9144000" cy="740664"/>
            </a:xfrm>
            <a:prstGeom prst="rect">
              <a:avLst/>
            </a:prstGeom>
            <a:solidFill>
              <a:srgbClr val="C3D69B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40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02" name="Part 4 - Check for collision"/>
            <p:cNvSpPr txBox="1"/>
            <p:nvPr/>
          </p:nvSpPr>
          <p:spPr>
            <a:xfrm>
              <a:off x="45719" y="27129"/>
              <a:ext cx="9052561" cy="6864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4600"/>
              </a:lvl1pPr>
            </a:lstStyle>
            <a:p>
              <a:r>
                <a:t>Part 4 - Check for collision</a:t>
              </a:r>
            </a:p>
          </p:txBody>
        </p:sp>
      </p:grpSp>
      <p:sp>
        <p:nvSpPr>
          <p:cNvPr id="404" name="TextBox 4"/>
          <p:cNvSpPr txBox="1"/>
          <p:nvPr/>
        </p:nvSpPr>
        <p:spPr>
          <a:xfrm>
            <a:off x="3330735" y="856356"/>
            <a:ext cx="5391028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4000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endParaRPr/>
          </a:p>
        </p:txBody>
      </p:sp>
      <p:sp>
        <p:nvSpPr>
          <p:cNvPr id="405" name="TextBox 4"/>
          <p:cNvSpPr txBox="1"/>
          <p:nvPr/>
        </p:nvSpPr>
        <p:spPr>
          <a:xfrm>
            <a:off x="422237" y="856356"/>
            <a:ext cx="8299526" cy="53155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857250" lvl="1" indent="-400050">
              <a:lnSpc>
                <a:spcPct val="150000"/>
              </a:lnSpc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Use of list</a:t>
            </a:r>
          </a:p>
          <a:p>
            <a:pPr>
              <a:lnSpc>
                <a:spcPct val="150000"/>
              </a:lnSpc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endParaRPr dirty="0"/>
          </a:p>
          <a:p>
            <a:pPr lvl="2" indent="457200">
              <a:lnSpc>
                <a:spcPct val="150000"/>
              </a:lnSpc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# this graphics function gets the location of the ball as a list</a:t>
            </a:r>
          </a:p>
          <a:p>
            <a:pPr lvl="2" indent="457200">
              <a:lnSpc>
                <a:spcPct val="150000"/>
              </a:lnSpc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 err="1"/>
              <a:t>ball_coords</a:t>
            </a:r>
            <a:r>
              <a:rPr dirty="0"/>
              <a:t> = </a:t>
            </a:r>
            <a:r>
              <a:rPr dirty="0" err="1"/>
              <a:t>canvas.coords</a:t>
            </a:r>
            <a:r>
              <a:rPr dirty="0"/>
              <a:t>(ball)</a:t>
            </a:r>
          </a:p>
          <a:p>
            <a:pPr>
              <a:lnSpc>
                <a:spcPct val="150000"/>
              </a:lnSpc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endParaRPr dirty="0"/>
          </a:p>
          <a:p>
            <a:pPr lvl="2" indent="457200">
              <a:lnSpc>
                <a:spcPct val="150000"/>
              </a:lnSpc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# the list has four elements:</a:t>
            </a:r>
          </a:p>
          <a:p>
            <a:pPr lvl="2" indent="457200">
              <a:lnSpc>
                <a:spcPct val="150000"/>
              </a:lnSpc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x_1 = </a:t>
            </a:r>
            <a:r>
              <a:rPr dirty="0" err="1"/>
              <a:t>ball_coords</a:t>
            </a:r>
            <a:r>
              <a:rPr dirty="0"/>
              <a:t>[0]</a:t>
            </a:r>
          </a:p>
          <a:p>
            <a:pPr lvl="2" indent="457200">
              <a:lnSpc>
                <a:spcPct val="150000"/>
              </a:lnSpc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y_1 = </a:t>
            </a:r>
            <a:r>
              <a:rPr dirty="0" err="1"/>
              <a:t>ball_coords</a:t>
            </a:r>
            <a:r>
              <a:rPr dirty="0"/>
              <a:t>[1]</a:t>
            </a:r>
          </a:p>
          <a:p>
            <a:pPr lvl="2" indent="457200">
              <a:lnSpc>
                <a:spcPct val="150000"/>
              </a:lnSpc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x_2 = </a:t>
            </a:r>
            <a:r>
              <a:rPr dirty="0" err="1"/>
              <a:t>ball_coords</a:t>
            </a:r>
            <a:r>
              <a:rPr dirty="0"/>
              <a:t>[2]</a:t>
            </a:r>
          </a:p>
          <a:p>
            <a:pPr lvl="2" indent="457200">
              <a:lnSpc>
                <a:spcPct val="150000"/>
              </a:lnSpc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y_2 = </a:t>
            </a:r>
            <a:r>
              <a:rPr dirty="0" err="1"/>
              <a:t>ball_coords</a:t>
            </a:r>
            <a:r>
              <a:rPr dirty="0"/>
              <a:t>[3]</a:t>
            </a:r>
          </a:p>
          <a:p>
            <a:pPr>
              <a:lnSpc>
                <a:spcPct val="150000"/>
              </a:lnSpc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endParaRPr dirty="0"/>
          </a:p>
          <a:p>
            <a:pPr lvl="2" indent="457200">
              <a:lnSpc>
                <a:spcPct val="150000"/>
              </a:lnSpc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/>
              <a:t># we can then get a list of all objects in that area</a:t>
            </a:r>
          </a:p>
          <a:p>
            <a:pPr lvl="2" indent="457200">
              <a:lnSpc>
                <a:spcPct val="150000"/>
              </a:lnSpc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 err="1"/>
              <a:t>colliding_list</a:t>
            </a:r>
            <a:r>
              <a:rPr dirty="0"/>
              <a:t> = </a:t>
            </a:r>
            <a:r>
              <a:rPr dirty="0" err="1"/>
              <a:t>canvas.find_overlapping</a:t>
            </a:r>
            <a:r>
              <a:rPr dirty="0"/>
              <a:t>(x_1, y_1, x_2, y_2)</a:t>
            </a:r>
          </a:p>
          <a:p>
            <a:pPr>
              <a:lnSpc>
                <a:spcPct val="150000"/>
              </a:lnSpc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4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40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40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40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40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40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40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" grpId="1" build="p" bldLvl="5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Title Placeholder 1"/>
          <p:cNvGrpSpPr/>
          <p:nvPr/>
        </p:nvGrpSpPr>
        <p:grpSpPr>
          <a:xfrm>
            <a:off x="0" y="-4387"/>
            <a:ext cx="9144000" cy="740664"/>
            <a:chOff x="0" y="0"/>
            <a:chExt cx="9144000" cy="740663"/>
          </a:xfrm>
        </p:grpSpPr>
        <p:sp>
          <p:nvSpPr>
            <p:cNvPr id="407" name="Rectangle"/>
            <p:cNvSpPr/>
            <p:nvPr/>
          </p:nvSpPr>
          <p:spPr>
            <a:xfrm>
              <a:off x="0" y="0"/>
              <a:ext cx="9144000" cy="740664"/>
            </a:xfrm>
            <a:prstGeom prst="rect">
              <a:avLst/>
            </a:prstGeom>
            <a:solidFill>
              <a:srgbClr val="C3D69B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40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08" name="Part 4 - Check for collision"/>
            <p:cNvSpPr txBox="1"/>
            <p:nvPr/>
          </p:nvSpPr>
          <p:spPr>
            <a:xfrm>
              <a:off x="45719" y="27129"/>
              <a:ext cx="9052561" cy="6864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4600"/>
              </a:lvl1pPr>
            </a:lstStyle>
            <a:p>
              <a:r>
                <a:t>Part 4 - Check for collision</a:t>
              </a:r>
            </a:p>
          </p:txBody>
        </p:sp>
      </p:grpSp>
      <p:sp>
        <p:nvSpPr>
          <p:cNvPr id="410" name="TextBox 4"/>
          <p:cNvSpPr txBox="1"/>
          <p:nvPr/>
        </p:nvSpPr>
        <p:spPr>
          <a:xfrm>
            <a:off x="3330735" y="856356"/>
            <a:ext cx="5391028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4000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endParaRPr/>
          </a:p>
        </p:txBody>
      </p:sp>
      <p:sp>
        <p:nvSpPr>
          <p:cNvPr id="411" name="TextBox 4"/>
          <p:cNvSpPr txBox="1"/>
          <p:nvPr/>
        </p:nvSpPr>
        <p:spPr>
          <a:xfrm>
            <a:off x="422237" y="856356"/>
            <a:ext cx="8299526" cy="7581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4000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Collide with a paddle</a:t>
            </a:r>
          </a:p>
          <a:p>
            <a:pPr marL="857250" lvl="1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Bounce ball towards up</a:t>
            </a:r>
          </a:p>
          <a:p>
            <a:pPr marL="400050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Collide with a brick</a:t>
            </a:r>
          </a:p>
          <a:p>
            <a:pPr marL="857250" lvl="1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Bounce ball towards down</a:t>
            </a:r>
          </a:p>
          <a:p>
            <a:pPr lvl="4" indent="914400">
              <a:lnSpc>
                <a:spcPts val="3900"/>
              </a:lnSpc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Flip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change_y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direction</a:t>
            </a:r>
          </a:p>
          <a:p>
            <a:pPr lvl="4" indent="914400">
              <a:lnSpc>
                <a:spcPts val="3900"/>
              </a:lnSpc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3900"/>
              </a:lnSpc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57250" lvl="1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Remove brick from the screen</a:t>
            </a:r>
          </a:p>
          <a:p>
            <a:pPr lvl="4" indent="914400">
              <a:lnSpc>
                <a:spcPts val="3900"/>
              </a:lnSpc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canvas.delete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(square)  # deletes the object called square</a:t>
            </a:r>
          </a:p>
          <a:p>
            <a:pPr marL="857250" lvl="1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Count the number of removed bricks</a:t>
            </a:r>
          </a:p>
          <a:p>
            <a:pPr marL="1314450" lvl="2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That’s how you know you hit the last brick</a:t>
            </a:r>
          </a:p>
          <a:p>
            <a:pPr lvl="4" indent="914400">
              <a:lnSpc>
                <a:spcPts val="3900"/>
              </a:lnSpc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64431" lvl="2" indent="-250031">
              <a:lnSpc>
                <a:spcPts val="3900"/>
              </a:lnSpc>
              <a:buSzPct val="100000"/>
              <a:buChar char="❖"/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57250" lvl="1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57250" lvl="1" indent="-400050">
              <a:buSzPct val="100000"/>
              <a:buChar char="❖"/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3" indent="685800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 indent="457200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3900"/>
              </a:lnSpc>
              <a:defRPr sz="1500">
                <a:latin typeface="Menlo Regular"/>
                <a:ea typeface="Menlo Regular"/>
                <a:cs typeface="Menlo Regular"/>
                <a:sym typeface="Menlo Regular"/>
              </a:defRPr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4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4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4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4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4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4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4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" grpId="1" build="p" bldLvl="5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Picture 2" descr="Picture 2"/>
          <p:cNvPicPr>
            <a:picLocks noChangeAspect="1"/>
          </p:cNvPicPr>
          <p:nvPr/>
        </p:nvPicPr>
        <p:blipFill>
          <a:blip r:embed="rId2"/>
          <a:srcRect b="11373"/>
          <a:stretch>
            <a:fillRect/>
          </a:stretch>
        </p:blipFill>
        <p:spPr>
          <a:xfrm>
            <a:off x="1411941" y="215152"/>
            <a:ext cx="6350001" cy="60780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864599" y="6530975"/>
            <a:ext cx="127001" cy="190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26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Plan for Today</a:t>
            </a:r>
            <a:endParaRPr dirty="0"/>
          </a:p>
        </p:txBody>
      </p:sp>
      <p:sp>
        <p:nvSpPr>
          <p:cNvPr id="26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714703" y="1295400"/>
            <a:ext cx="7714594" cy="528871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700"/>
              </a:spcBef>
              <a:buSzTx/>
              <a:defRPr sz="3200"/>
            </a:pPr>
            <a:r>
              <a:rPr lang="en-US" sz="3200" dirty="0"/>
              <a:t> Review</a:t>
            </a:r>
          </a:p>
          <a:p>
            <a:pPr>
              <a:spcBef>
                <a:spcPts val="700"/>
              </a:spcBef>
              <a:buSzTx/>
              <a:defRPr sz="3200"/>
            </a:pPr>
            <a:r>
              <a:rPr lang="en-US" sz="3200" dirty="0"/>
              <a:t> Breakout!</a:t>
            </a:r>
          </a:p>
          <a:p>
            <a:pPr>
              <a:spcBef>
                <a:spcPts val="700"/>
              </a:spcBef>
              <a:buSzTx/>
              <a:defRPr sz="3200"/>
            </a:pPr>
            <a:r>
              <a:rPr lang="en-US" sz="3200" dirty="0"/>
              <a:t> Development Stages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92617278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65">
                                            <p:txEl>
                                              <p:charRg st="39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" grpId="0" build="p" bldLvl="5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Animation Loop</a:t>
            </a:r>
          </a:p>
        </p:txBody>
      </p:sp>
      <p:sp>
        <p:nvSpPr>
          <p:cNvPr id="5" name="Rectangle 4"/>
          <p:cNvSpPr/>
          <p:nvPr/>
        </p:nvSpPr>
        <p:spPr>
          <a:xfrm>
            <a:off x="2267158" y="1706456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 True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508875" y="1371215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36517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D7FA80-F1EF-FB49-9EEC-8AE11CE7E8FB}"/>
              </a:ext>
            </a:extLst>
          </p:cNvPr>
          <p:cNvSpPr/>
          <p:nvPr/>
        </p:nvSpPr>
        <p:spPr>
          <a:xfrm>
            <a:off x="1563976" y="1485649"/>
            <a:ext cx="71101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90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move shape to some new coordinates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canvas.moveto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shape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new_x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new_y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90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move shape by a given </a:t>
            </a:r>
            <a:r>
              <a:rPr lang="en-US" b="1" dirty="0" err="1">
                <a:solidFill>
                  <a:srgbClr val="0090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change_x</a:t>
            </a:r>
            <a:r>
              <a:rPr lang="en-US" b="1" dirty="0">
                <a:solidFill>
                  <a:srgbClr val="0090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b="1" dirty="0" err="1">
                <a:solidFill>
                  <a:srgbClr val="0090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change_y</a:t>
            </a:r>
            <a:endParaRPr lang="en-US" b="1" dirty="0">
              <a:solidFill>
                <a:srgbClr val="00905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canvas.move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shape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change_x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change_y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E459145-3771-8545-A694-38D6F6A7A462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Moving around</a:t>
            </a:r>
          </a:p>
        </p:txBody>
      </p:sp>
    </p:spTree>
    <p:extLst>
      <p:ext uri="{BB962C8B-B14F-4D97-AF65-F5344CB8AC3E}">
        <p14:creationId xmlns:p14="http://schemas.microsoft.com/office/powerpoint/2010/main" val="310121115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9D25-0896-E143-A3AD-DD11826FC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Mouse 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97303-E3FC-0B4D-A226-0D605B623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17711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At any time, we can ask the canvas for the current location of the mouse.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02B6A3A-0F4D-DD4C-941E-67609C8BEE3E}"/>
              </a:ext>
            </a:extLst>
          </p:cNvPr>
          <p:cNvSpPr txBox="1">
            <a:spLocks/>
          </p:cNvSpPr>
          <p:nvPr/>
        </p:nvSpPr>
        <p:spPr bwMode="auto">
          <a:xfrm>
            <a:off x="1792014" y="3161882"/>
            <a:ext cx="7824952" cy="2875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mouse_x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canvas.get_mouse_x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mouse_y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canvas.get_mouse_y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3561031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9D25-0896-E143-A3AD-DD11826FC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Mouse Clicks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97303-E3FC-0B4D-A226-0D605B623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1771185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At any time, we can ask the canvas for a list of mouse clicks that have happened since the last time we asked.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02B6A3A-0F4D-DD4C-941E-67609C8BEE3E}"/>
              </a:ext>
            </a:extLst>
          </p:cNvPr>
          <p:cNvSpPr txBox="1">
            <a:spLocks/>
          </p:cNvSpPr>
          <p:nvPr/>
        </p:nvSpPr>
        <p:spPr bwMode="auto">
          <a:xfrm>
            <a:off x="152400" y="3414131"/>
            <a:ext cx="8839200" cy="2875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clicks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canvas.get_new_mouse_clicks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6873074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9D25-0896-E143-A3AD-DD11826FC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Mouse Clicks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97303-E3FC-0B4D-A226-0D605B623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1771185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Each element in the list has an </a:t>
            </a:r>
            <a:r>
              <a:rPr lang="en-US" sz="3200" b="1" dirty="0"/>
              <a:t>x </a:t>
            </a:r>
            <a:r>
              <a:rPr lang="en-US" sz="3200" dirty="0"/>
              <a:t>and </a:t>
            </a:r>
            <a:r>
              <a:rPr lang="en-US" sz="3200" b="1" dirty="0"/>
              <a:t>y</a:t>
            </a:r>
            <a:r>
              <a:rPr lang="en-US" sz="3200" dirty="0"/>
              <a:t> coordinate of where that click happened.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02B6A3A-0F4D-DD4C-941E-67609C8BEE3E}"/>
              </a:ext>
            </a:extLst>
          </p:cNvPr>
          <p:cNvSpPr txBox="1">
            <a:spLocks/>
          </p:cNvSpPr>
          <p:nvPr/>
        </p:nvSpPr>
        <p:spPr bwMode="auto">
          <a:xfrm>
            <a:off x="152400" y="3414131"/>
            <a:ext cx="8839200" cy="1559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clicks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canvas.get_new_mouse_clicks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click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clicks: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print(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click.x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click.y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4153626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864599" y="6530975"/>
            <a:ext cx="127001" cy="190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6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Handle Mouse Events</a:t>
            </a:r>
          </a:p>
        </p:txBody>
      </p:sp>
      <p:sp>
        <p:nvSpPr>
          <p:cNvPr id="269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52400" y="1295400"/>
            <a:ext cx="8839200" cy="1771184"/>
          </a:xfrm>
          <a:prstGeom prst="rect">
            <a:avLst/>
          </a:prstGeom>
        </p:spPr>
        <p:txBody>
          <a:bodyPr/>
          <a:lstStyle/>
          <a:p>
            <a:r>
              <a:t>Ask to canvas for mouse location and handle it events</a:t>
            </a:r>
          </a:p>
          <a:p>
            <a:pPr marL="574675" lvl="1" indent="-230188">
              <a:buChar char="•"/>
            </a:pPr>
            <a:r>
              <a:t>If there are, then we do something.</a:t>
            </a:r>
          </a:p>
          <a:p>
            <a:pPr marL="574675" lvl="1" indent="-230188">
              <a:buChar char="•"/>
            </a:pPr>
            <a:r>
              <a:t>If there are not, we do nothing and check again later.</a:t>
            </a:r>
          </a:p>
        </p:txBody>
      </p:sp>
      <p:sp>
        <p:nvSpPr>
          <p:cNvPr id="270" name="Content Placeholder 2"/>
          <p:cNvSpPr txBox="1"/>
          <p:nvPr/>
        </p:nvSpPr>
        <p:spPr>
          <a:xfrm>
            <a:off x="198120" y="3414131"/>
            <a:ext cx="8747760" cy="178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spcBef>
                <a:spcPts val="500"/>
              </a:spcBef>
              <a:defRPr sz="2400">
                <a:latin typeface="Consolas"/>
                <a:ea typeface="Consolas"/>
                <a:cs typeface="Consolas"/>
                <a:sym typeface="Consolas"/>
              </a:defRPr>
            </a:pPr>
            <a:r>
              <a:t>while True:</a:t>
            </a:r>
          </a:p>
          <a:p>
            <a:pPr defTabSz="914400">
              <a:spcBef>
                <a:spcPts val="500"/>
              </a:spcBef>
              <a:defRPr sz="2400">
                <a:latin typeface="Consolas"/>
                <a:ea typeface="Consolas"/>
                <a:cs typeface="Consolas"/>
                <a:sym typeface="Consolas"/>
              </a:defRPr>
            </a:pPr>
            <a:r>
              <a:t>	# Handle any new mouse events</a:t>
            </a:r>
          </a:p>
          <a:p>
            <a:pPr defTabSz="914400">
              <a:spcBef>
                <a:spcPts val="500"/>
              </a:spcBef>
              <a:defRPr sz="2400">
                <a:latin typeface="Consolas"/>
                <a:ea typeface="Consolas"/>
                <a:cs typeface="Consolas"/>
                <a:sym typeface="Consolas"/>
              </a:defRPr>
            </a:pPr>
            <a:r>
              <a:t>	# ...</a:t>
            </a:r>
          </a:p>
          <a:p>
            <a:pPr defTabSz="914400">
              <a:spcBef>
                <a:spcPts val="500"/>
              </a:spcBef>
              <a:defRPr sz="2400">
                <a:latin typeface="Consolas"/>
                <a:ea typeface="Consolas"/>
                <a:cs typeface="Consolas"/>
                <a:sym typeface="Consolas"/>
              </a:defRPr>
            </a:pPr>
            <a:r>
              <a:t>	canvas.update()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1" animBg="1" advAuto="0"/>
      <p:bldP spid="270" grpId="2" build="p" bldLvl="5" animBg="1" advAuto="0"/>
    </p:bld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Tema de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Tema de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986</Words>
  <Application>Microsoft Macintosh PowerPoint</Application>
  <PresentationFormat>On-screen Show (4:3)</PresentationFormat>
  <Paragraphs>170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Arial</vt:lpstr>
      <vt:lpstr>Calibri</vt:lpstr>
      <vt:lpstr>Calibri Light</vt:lpstr>
      <vt:lpstr>Century Gothic</vt:lpstr>
      <vt:lpstr>Consolas</vt:lpstr>
      <vt:lpstr>Courier</vt:lpstr>
      <vt:lpstr>Courier New</vt:lpstr>
      <vt:lpstr>Helvetica</vt:lpstr>
      <vt:lpstr>Menlo Regular</vt:lpstr>
      <vt:lpstr>Verdana</vt:lpstr>
      <vt:lpstr>Tema de Office</vt:lpstr>
      <vt:lpstr>PowerPoint Presentation</vt:lpstr>
      <vt:lpstr>PowerPoint Presentation</vt:lpstr>
      <vt:lpstr>Plan for Today</vt:lpstr>
      <vt:lpstr>PowerPoint Presentation</vt:lpstr>
      <vt:lpstr>PowerPoint Presentation</vt:lpstr>
      <vt:lpstr>Mouse Location</vt:lpstr>
      <vt:lpstr>Mouse Clicks</vt:lpstr>
      <vt:lpstr>Mouse Clicks</vt:lpstr>
      <vt:lpstr>Handle Mouse Events</vt:lpstr>
      <vt:lpstr>Handle Mouse Movement</vt:lpstr>
      <vt:lpstr>Handle Mouse Clicks</vt:lpstr>
      <vt:lpstr>find_element_at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Ali Raza Malik</cp:lastModifiedBy>
  <cp:revision>6</cp:revision>
  <dcterms:modified xsi:type="dcterms:W3CDTF">2021-07-08T16:05:36Z</dcterms:modified>
</cp:coreProperties>
</file>